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handoutMasterIdLst>
    <p:handoutMasterId r:id="rId36"/>
  </p:handoutMasterIdLst>
  <p:sldIdLst>
    <p:sldId id="257" r:id="rId3"/>
    <p:sldId id="317" r:id="rId4"/>
    <p:sldId id="292" r:id="rId5"/>
    <p:sldId id="259" r:id="rId6"/>
    <p:sldId id="294" r:id="rId7"/>
    <p:sldId id="295" r:id="rId8"/>
    <p:sldId id="350" r:id="rId9"/>
    <p:sldId id="349" r:id="rId10"/>
    <p:sldId id="353" r:id="rId11"/>
    <p:sldId id="352" r:id="rId12"/>
    <p:sldId id="315" r:id="rId13"/>
    <p:sldId id="327" r:id="rId14"/>
    <p:sldId id="262" r:id="rId15"/>
    <p:sldId id="348" r:id="rId16"/>
    <p:sldId id="309" r:id="rId17"/>
    <p:sldId id="328" r:id="rId18"/>
    <p:sldId id="329" r:id="rId19"/>
    <p:sldId id="330" r:id="rId20"/>
    <p:sldId id="331" r:id="rId21"/>
    <p:sldId id="335" r:id="rId22"/>
    <p:sldId id="336" r:id="rId23"/>
    <p:sldId id="337" r:id="rId24"/>
    <p:sldId id="338" r:id="rId25"/>
    <p:sldId id="347" r:id="rId26"/>
    <p:sldId id="342" r:id="rId27"/>
    <p:sldId id="340" r:id="rId28"/>
    <p:sldId id="341" r:id="rId29"/>
    <p:sldId id="332" r:id="rId30"/>
    <p:sldId id="333" r:id="rId31"/>
    <p:sldId id="334" r:id="rId32"/>
    <p:sldId id="343" r:id="rId33"/>
    <p:sldId id="271" r:id="rId34"/>
  </p:sldIdLst>
  <p:sldSz cx="9144000" cy="6858000" type="screen4x3"/>
  <p:notesSz cx="7104063" cy="10234613"/>
  <p:defaultTextStyle>
    <a:defPPr>
      <a:defRPr lang="ja-JP"/>
    </a:defPPr>
    <a:lvl1pPr algn="l" rtl="0" fontAlgn="base">
      <a:spcBef>
        <a:spcPct val="0"/>
      </a:spcBef>
      <a:spcAft>
        <a:spcPct val="0"/>
      </a:spcAft>
      <a:defRPr kumimoji="1" kern="1200">
        <a:solidFill>
          <a:schemeClr val="tx1"/>
        </a:solidFill>
        <a:latin typeface="ＨＧｺﾞｼｯｸE-PRO"/>
        <a:ea typeface="ＨＧｺﾞｼｯｸE-PRO"/>
        <a:cs typeface="ＨＧｺﾞｼｯｸE-PRO"/>
      </a:defRPr>
    </a:lvl1pPr>
    <a:lvl2pPr marL="457200" algn="l" rtl="0" fontAlgn="base">
      <a:spcBef>
        <a:spcPct val="0"/>
      </a:spcBef>
      <a:spcAft>
        <a:spcPct val="0"/>
      </a:spcAft>
      <a:defRPr kumimoji="1" kern="1200">
        <a:solidFill>
          <a:schemeClr val="tx1"/>
        </a:solidFill>
        <a:latin typeface="ＨＧｺﾞｼｯｸE-PRO"/>
        <a:ea typeface="ＨＧｺﾞｼｯｸE-PRO"/>
        <a:cs typeface="ＨＧｺﾞｼｯｸE-PRO"/>
      </a:defRPr>
    </a:lvl2pPr>
    <a:lvl3pPr marL="914400" algn="l" rtl="0" fontAlgn="base">
      <a:spcBef>
        <a:spcPct val="0"/>
      </a:spcBef>
      <a:spcAft>
        <a:spcPct val="0"/>
      </a:spcAft>
      <a:defRPr kumimoji="1" kern="1200">
        <a:solidFill>
          <a:schemeClr val="tx1"/>
        </a:solidFill>
        <a:latin typeface="ＨＧｺﾞｼｯｸE-PRO"/>
        <a:ea typeface="ＨＧｺﾞｼｯｸE-PRO"/>
        <a:cs typeface="ＨＧｺﾞｼｯｸE-PRO"/>
      </a:defRPr>
    </a:lvl3pPr>
    <a:lvl4pPr marL="1371600" algn="l" rtl="0" fontAlgn="base">
      <a:spcBef>
        <a:spcPct val="0"/>
      </a:spcBef>
      <a:spcAft>
        <a:spcPct val="0"/>
      </a:spcAft>
      <a:defRPr kumimoji="1" kern="1200">
        <a:solidFill>
          <a:schemeClr val="tx1"/>
        </a:solidFill>
        <a:latin typeface="ＨＧｺﾞｼｯｸE-PRO"/>
        <a:ea typeface="ＨＧｺﾞｼｯｸE-PRO"/>
        <a:cs typeface="ＨＧｺﾞｼｯｸE-PRO"/>
      </a:defRPr>
    </a:lvl4pPr>
    <a:lvl5pPr marL="1828800" algn="l" rtl="0" fontAlgn="base">
      <a:spcBef>
        <a:spcPct val="0"/>
      </a:spcBef>
      <a:spcAft>
        <a:spcPct val="0"/>
      </a:spcAft>
      <a:defRPr kumimoji="1" kern="1200">
        <a:solidFill>
          <a:schemeClr val="tx1"/>
        </a:solidFill>
        <a:latin typeface="ＨＧｺﾞｼｯｸE-PRO"/>
        <a:ea typeface="ＨＧｺﾞｼｯｸE-PRO"/>
        <a:cs typeface="ＨＧｺﾞｼｯｸE-PRO"/>
      </a:defRPr>
    </a:lvl5pPr>
    <a:lvl6pPr marL="2286000" algn="l" defTabSz="914400" rtl="0" eaLnBrk="1" latinLnBrk="0" hangingPunct="1">
      <a:defRPr kumimoji="1" kern="1200">
        <a:solidFill>
          <a:schemeClr val="tx1"/>
        </a:solidFill>
        <a:latin typeface="ＨＧｺﾞｼｯｸE-PRO"/>
        <a:ea typeface="ＨＧｺﾞｼｯｸE-PRO"/>
        <a:cs typeface="ＨＧｺﾞｼｯｸE-PRO"/>
      </a:defRPr>
    </a:lvl6pPr>
    <a:lvl7pPr marL="2743200" algn="l" defTabSz="914400" rtl="0" eaLnBrk="1" latinLnBrk="0" hangingPunct="1">
      <a:defRPr kumimoji="1" kern="1200">
        <a:solidFill>
          <a:schemeClr val="tx1"/>
        </a:solidFill>
        <a:latin typeface="ＨＧｺﾞｼｯｸE-PRO"/>
        <a:ea typeface="ＨＧｺﾞｼｯｸE-PRO"/>
        <a:cs typeface="ＨＧｺﾞｼｯｸE-PRO"/>
      </a:defRPr>
    </a:lvl7pPr>
    <a:lvl8pPr marL="3200400" algn="l" defTabSz="914400" rtl="0" eaLnBrk="1" latinLnBrk="0" hangingPunct="1">
      <a:defRPr kumimoji="1" kern="1200">
        <a:solidFill>
          <a:schemeClr val="tx1"/>
        </a:solidFill>
        <a:latin typeface="ＨＧｺﾞｼｯｸE-PRO"/>
        <a:ea typeface="ＨＧｺﾞｼｯｸE-PRO"/>
        <a:cs typeface="ＨＧｺﾞｼｯｸE-PRO"/>
      </a:defRPr>
    </a:lvl8pPr>
    <a:lvl9pPr marL="3657600" algn="l" defTabSz="914400" rtl="0" eaLnBrk="1" latinLnBrk="0" hangingPunct="1">
      <a:defRPr kumimoji="1" kern="1200">
        <a:solidFill>
          <a:schemeClr val="tx1"/>
        </a:solidFill>
        <a:latin typeface="ＨＧｺﾞｼｯｸE-PRO"/>
        <a:ea typeface="ＨＧｺﾞｼｯｸE-PRO"/>
        <a:cs typeface="ＨＧｺﾞｼｯｸE-PRO"/>
      </a:defRPr>
    </a:lvl9pPr>
  </p:defaultTextStyle>
  <p:extLst>
    <p:ext uri="{521415D9-36F7-43E2-AB2F-B90AF26B5E84}">
      <p14:sectionLst xmlns:p14="http://schemas.microsoft.com/office/powerpoint/2010/main">
        <p14:section name="既定のセクション" id="{6B710135-4183-4B5A-AF15-8DAA0135ACD3}">
          <p14:sldIdLst>
            <p14:sldId id="257"/>
            <p14:sldId id="317"/>
            <p14:sldId id="292"/>
            <p14:sldId id="259"/>
            <p14:sldId id="294"/>
            <p14:sldId id="295"/>
            <p14:sldId id="350"/>
            <p14:sldId id="349"/>
            <p14:sldId id="353"/>
            <p14:sldId id="352"/>
            <p14:sldId id="315"/>
            <p14:sldId id="327"/>
            <p14:sldId id="262"/>
            <p14:sldId id="348"/>
            <p14:sldId id="309"/>
            <p14:sldId id="328"/>
            <p14:sldId id="329"/>
            <p14:sldId id="330"/>
            <p14:sldId id="331"/>
            <p14:sldId id="335"/>
            <p14:sldId id="336"/>
            <p14:sldId id="337"/>
            <p14:sldId id="338"/>
            <p14:sldId id="347"/>
            <p14:sldId id="342"/>
            <p14:sldId id="340"/>
            <p14:sldId id="341"/>
            <p14:sldId id="332"/>
            <p14:sldId id="333"/>
            <p14:sldId id="334"/>
            <p14:sldId id="343"/>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13C839-470C-1671-8600-A10C2D2F4C99}" name="総務係　内" initials="総" userId="総務係　内" providerId="None"/>
  <p188:author id="{727DDE8D-E2E0-0E39-DEBA-838AE35085F2}" name="kazuko-seki" initials="ks" userId="S::kazuko-seki@jasso.go.jp::02b47fd8-28d6-4293-93cd-b9cd90130267" providerId="AD"/>
  <p188:author id="{4992F88D-460A-F0CE-6A61-E2BA5A148DEA}" name="r-sano" initials="rs" userId="S::r-sano@jasso.go.jp::0b8af974-00dd-4b97-80d9-a2a6bec4c250" providerId="AD"/>
  <p188:author id="{930CBDE1-6ED8-5694-70AC-3E269EEADF6A}" name="a-uchi" initials="au" userId="S::a-uchi@jasso.go.jp::5a4b763b-c2d3-4243-afbb-774b5b8202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独立行政法人　日本学生支援機構" initials="j" lastIdx="7" clrIdx="0"/>
  <p:cmAuthor id="1" name="HTC011" initials="H" lastIdx="24" clrIdx="1"/>
  <p:cmAuthor id="2" name="HTC205" initials="H" lastIdx="19" clrIdx="2">
    <p:extLst>
      <p:ext uri="{19B8F6BF-5375-455C-9EA6-DF929625EA0E}">
        <p15:presenceInfo xmlns:p15="http://schemas.microsoft.com/office/powerpoint/2012/main" userId="HTC205" providerId="None"/>
      </p:ext>
    </p:extLst>
  </p:cmAuthor>
  <p:cmAuthor id="3" name="HTC150" initials="H" lastIdx="10" clrIdx="3">
    <p:extLst>
      <p:ext uri="{19B8F6BF-5375-455C-9EA6-DF929625EA0E}">
        <p15:presenceInfo xmlns:p15="http://schemas.microsoft.com/office/powerpoint/2012/main" userId="HTC150" providerId="None"/>
      </p:ext>
    </p:extLst>
  </p:cmAuthor>
  <p:cmAuthor id="4" name="約定" initials="H" lastIdx="5" clrIdx="4">
    <p:extLst>
      <p:ext uri="{19B8F6BF-5375-455C-9EA6-DF929625EA0E}">
        <p15:presenceInfo xmlns:p15="http://schemas.microsoft.com/office/powerpoint/2012/main" userId="約定"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a:srgbClr val="FFCCFF"/>
    <a:srgbClr val="FD0BF1"/>
    <a:srgbClr val="339966"/>
    <a:srgbClr val="0000FF"/>
    <a:srgbClr val="008000"/>
    <a:srgbClr val="FFFF99"/>
    <a:srgbClr val="BFCEFD"/>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6" autoAdjust="0"/>
    <p:restoredTop sz="65774" autoAdjust="0"/>
  </p:normalViewPr>
  <p:slideViewPr>
    <p:cSldViewPr>
      <p:cViewPr varScale="1">
        <p:scale>
          <a:sx n="81" d="100"/>
          <a:sy n="81" d="100"/>
        </p:scale>
        <p:origin x="2076" y="72"/>
      </p:cViewPr>
      <p:guideLst>
        <p:guide orient="horz" pos="2160"/>
        <p:guide pos="2880"/>
      </p:guideLst>
    </p:cSldViewPr>
  </p:slideViewPr>
  <p:outlineViewPr>
    <p:cViewPr>
      <p:scale>
        <a:sx n="33" d="100"/>
        <a:sy n="33" d="100"/>
      </p:scale>
      <p:origin x="0" y="-3018"/>
    </p:cViewPr>
  </p:outlineViewPr>
  <p:notesTextViewPr>
    <p:cViewPr>
      <p:scale>
        <a:sx n="100" d="100"/>
        <a:sy n="100" d="100"/>
      </p:scale>
      <p:origin x="0" y="0"/>
    </p:cViewPr>
  </p:notesTextViewPr>
  <p:sorterViewPr>
    <p:cViewPr>
      <p:scale>
        <a:sx n="100" d="100"/>
        <a:sy n="100" d="100"/>
      </p:scale>
      <p:origin x="0" y="-708"/>
    </p:cViewPr>
  </p:sorterViewPr>
  <p:notesViewPr>
    <p:cSldViewPr>
      <p:cViewPr>
        <p:scale>
          <a:sx n="125" d="100"/>
          <a:sy n="125" d="100"/>
        </p:scale>
        <p:origin x="2976" y="-1410"/>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20F9E-722B-4013-8876-5A65E3437F2B}"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kumimoji="1" lang="ja-JP" altLang="en-US"/>
        </a:p>
      </dgm:t>
    </dgm:pt>
    <dgm:pt modelId="{595F76C2-78AC-4889-B0C3-BC9B7783F680}">
      <dgm:prSet phldrT="[テキスト]" custT="1"/>
      <dgm:spPr/>
      <dgm:t>
        <a:bodyPr/>
        <a:lstStyle/>
        <a:p>
          <a:pPr algn="ctr">
            <a:spcAft>
              <a:spcPts val="0"/>
            </a:spcAft>
          </a:pPr>
          <a:r>
            <a:rPr kumimoji="1" lang="ja-JP" altLang="en-US" sz="3500" b="1" dirty="0">
              <a:latin typeface="メイリオ" panose="020B0604030504040204" pitchFamily="50" charset="-128"/>
              <a:ea typeface="メイリオ" panose="020B0604030504040204" pitchFamily="50" charset="-128"/>
            </a:rPr>
            <a:t>適格認定説明会（毎年</a:t>
          </a:r>
          <a:r>
            <a:rPr kumimoji="1" lang="en-US" altLang="ja-JP" sz="3500" b="1" dirty="0">
              <a:latin typeface="メイリオ" panose="020B0604030504040204" pitchFamily="50" charset="-128"/>
              <a:ea typeface="メイリオ" panose="020B0604030504040204" pitchFamily="50" charset="-128"/>
            </a:rPr>
            <a:t>12</a:t>
          </a:r>
          <a:r>
            <a:rPr kumimoji="1" lang="ja-JP" altLang="en-US" sz="3500" b="1" dirty="0">
              <a:latin typeface="メイリオ" panose="020B0604030504040204" pitchFamily="50" charset="-128"/>
              <a:ea typeface="メイリオ" panose="020B0604030504040204" pitchFamily="50" charset="-128"/>
            </a:rPr>
            <a:t>月～</a:t>
          </a:r>
          <a:r>
            <a:rPr kumimoji="1" lang="en-US" altLang="ja-JP" sz="3500" b="1" dirty="0">
              <a:latin typeface="メイリオ" panose="020B0604030504040204" pitchFamily="50" charset="-128"/>
              <a:ea typeface="メイリオ" panose="020B0604030504040204" pitchFamily="50" charset="-128"/>
            </a:rPr>
            <a:t>2</a:t>
          </a:r>
          <a:r>
            <a:rPr kumimoji="1" lang="ja-JP" altLang="en-US" sz="3500" b="1" dirty="0">
              <a:latin typeface="メイリオ" panose="020B0604030504040204" pitchFamily="50" charset="-128"/>
              <a:ea typeface="メイリオ" panose="020B0604030504040204" pitchFamily="50" charset="-128"/>
            </a:rPr>
            <a:t>月頃）</a:t>
          </a:r>
        </a:p>
      </dgm:t>
    </dgm:pt>
    <dgm:pt modelId="{07832997-4224-44A0-A804-C1C8582DD662}" type="parTrans" cxnId="{6D638F50-95B8-4FFC-BFA0-5C8687F47677}">
      <dgm:prSet/>
      <dgm:spPr/>
      <dgm:t>
        <a:bodyPr/>
        <a:lstStyle/>
        <a:p>
          <a:endParaRPr kumimoji="1" lang="ja-JP" altLang="en-US" sz="2000" b="1">
            <a:solidFill>
              <a:schemeClr val="tx1"/>
            </a:solidFill>
            <a:latin typeface="HG丸ｺﾞｼｯｸM-PRO" panose="020F0600000000000000" pitchFamily="50" charset="-128"/>
            <a:ea typeface="HG丸ｺﾞｼｯｸM-PRO" panose="020F0600000000000000" pitchFamily="50" charset="-128"/>
          </a:endParaRPr>
        </a:p>
      </dgm:t>
    </dgm:pt>
    <dgm:pt modelId="{49D60B7E-0E78-41B1-8594-9238A2F6DD7F}" type="sibTrans" cxnId="{6D638F50-95B8-4FFC-BFA0-5C8687F47677}">
      <dgm:prSet/>
      <dgm:spPr/>
      <dgm:t>
        <a:bodyPr/>
        <a:lstStyle/>
        <a:p>
          <a:endParaRPr kumimoji="1" lang="ja-JP" altLang="en-US" sz="2000" b="1">
            <a:solidFill>
              <a:schemeClr val="tx1"/>
            </a:solidFill>
            <a:latin typeface="HG丸ｺﾞｼｯｸM-PRO" panose="020F0600000000000000" pitchFamily="50" charset="-128"/>
            <a:ea typeface="HG丸ｺﾞｼｯｸM-PRO" panose="020F0600000000000000" pitchFamily="50" charset="-128"/>
          </a:endParaRPr>
        </a:p>
      </dgm:t>
    </dgm:pt>
    <dgm:pt modelId="{00F99ACC-062D-4EE7-957E-8A97231D8B09}">
      <dgm:prSet phldrT="[テキスト]" custT="1"/>
      <dgm:spPr/>
      <dgm:t>
        <a:bodyPr/>
        <a:lstStyle/>
        <a:p>
          <a:pPr algn="ctr">
            <a:spcAft>
              <a:spcPts val="0"/>
            </a:spcAft>
          </a:pPr>
          <a:r>
            <a:rPr kumimoji="1" lang="ja-JP" altLang="en-US" sz="3500" b="1" dirty="0">
              <a:latin typeface="メイリオ" panose="020B0604030504040204" pitchFamily="50" charset="-128"/>
              <a:ea typeface="メイリオ" panose="020B0604030504040204" pitchFamily="50" charset="-128"/>
            </a:rPr>
            <a:t>返還説明会（</a:t>
          </a:r>
          <a:r>
            <a:rPr kumimoji="1" lang="ja-JP" altLang="en-US" sz="3500" b="1" dirty="0">
              <a:solidFill>
                <a:schemeClr val="tx1"/>
              </a:solidFill>
              <a:latin typeface="メイリオ" panose="020B0604030504040204" pitchFamily="50" charset="-128"/>
              <a:ea typeface="メイリオ" panose="020B0604030504040204" pitchFamily="50" charset="-128"/>
            </a:rPr>
            <a:t>卒業年度の</a:t>
          </a:r>
          <a:r>
            <a:rPr kumimoji="1" lang="en-US" altLang="ja-JP" sz="3500" b="1" dirty="0">
              <a:solidFill>
                <a:schemeClr val="tx1"/>
              </a:solidFill>
              <a:latin typeface="メイリオ" panose="020B0604030504040204" pitchFamily="50" charset="-128"/>
              <a:ea typeface="メイリオ" panose="020B0604030504040204" pitchFamily="50" charset="-128"/>
            </a:rPr>
            <a:t>10</a:t>
          </a:r>
          <a:r>
            <a:rPr kumimoji="1" lang="ja-JP" altLang="en-US" sz="3500" b="1" dirty="0">
              <a:latin typeface="メイリオ" panose="020B0604030504040204" pitchFamily="50" charset="-128"/>
              <a:ea typeface="メイリオ" panose="020B0604030504040204" pitchFamily="50" charset="-128"/>
            </a:rPr>
            <a:t>月～</a:t>
          </a:r>
          <a:r>
            <a:rPr kumimoji="1" lang="en-US" altLang="ja-JP" sz="3500" b="1" dirty="0">
              <a:latin typeface="メイリオ" panose="020B0604030504040204" pitchFamily="50" charset="-128"/>
              <a:ea typeface="メイリオ" panose="020B0604030504040204" pitchFamily="50" charset="-128"/>
            </a:rPr>
            <a:t>12</a:t>
          </a:r>
          <a:r>
            <a:rPr kumimoji="1" lang="ja-JP" altLang="en-US" sz="3500" b="1" dirty="0">
              <a:latin typeface="メイリオ" panose="020B0604030504040204" pitchFamily="50" charset="-128"/>
              <a:ea typeface="メイリオ" panose="020B0604030504040204" pitchFamily="50" charset="-128"/>
            </a:rPr>
            <a:t>月頃）</a:t>
          </a:r>
        </a:p>
      </dgm:t>
    </dgm:pt>
    <dgm:pt modelId="{4CA4A90E-D4A6-4494-9D5C-8640DE9CA93E}" type="parTrans" cxnId="{A3C2A0E1-0505-43EE-B969-6DF612FAFCE3}">
      <dgm:prSet/>
      <dgm:spPr/>
      <dgm:t>
        <a:bodyPr/>
        <a:lstStyle/>
        <a:p>
          <a:endParaRPr kumimoji="1" lang="ja-JP" altLang="en-US" sz="2000" b="1">
            <a:solidFill>
              <a:schemeClr val="tx1"/>
            </a:solidFill>
            <a:latin typeface="HG丸ｺﾞｼｯｸM-PRO" panose="020F0600000000000000" pitchFamily="50" charset="-128"/>
            <a:ea typeface="HG丸ｺﾞｼｯｸM-PRO" panose="020F0600000000000000" pitchFamily="50" charset="-128"/>
          </a:endParaRPr>
        </a:p>
      </dgm:t>
    </dgm:pt>
    <dgm:pt modelId="{0FE276BD-F134-45C3-ADB4-795AE6633A09}" type="sibTrans" cxnId="{A3C2A0E1-0505-43EE-B969-6DF612FAFCE3}">
      <dgm:prSet/>
      <dgm:spPr/>
      <dgm:t>
        <a:bodyPr/>
        <a:lstStyle/>
        <a:p>
          <a:endParaRPr kumimoji="1" lang="ja-JP" altLang="en-US" sz="2000" b="1">
            <a:solidFill>
              <a:schemeClr val="tx1"/>
            </a:solidFill>
            <a:latin typeface="HG丸ｺﾞｼｯｸM-PRO" panose="020F0600000000000000" pitchFamily="50" charset="-128"/>
            <a:ea typeface="HG丸ｺﾞｼｯｸM-PRO" panose="020F0600000000000000" pitchFamily="50" charset="-128"/>
          </a:endParaRPr>
        </a:p>
      </dgm:t>
    </dgm:pt>
    <dgm:pt modelId="{425CB382-2FCE-4CD7-B700-BD9BFD57CABD}" type="pres">
      <dgm:prSet presAssocID="{77D20F9E-722B-4013-8876-5A65E3437F2B}" presName="linear" presStyleCnt="0">
        <dgm:presLayoutVars>
          <dgm:animLvl val="lvl"/>
          <dgm:resizeHandles val="exact"/>
        </dgm:presLayoutVars>
      </dgm:prSet>
      <dgm:spPr/>
    </dgm:pt>
    <dgm:pt modelId="{B4754436-2589-4A1D-B765-54A83B19A042}" type="pres">
      <dgm:prSet presAssocID="{595F76C2-78AC-4889-B0C3-BC9B7783F680}" presName="parentText" presStyleLbl="node1" presStyleIdx="0" presStyleCnt="2">
        <dgm:presLayoutVars>
          <dgm:chMax val="0"/>
          <dgm:bulletEnabled val="1"/>
        </dgm:presLayoutVars>
      </dgm:prSet>
      <dgm:spPr/>
    </dgm:pt>
    <dgm:pt modelId="{DC84E9A9-6A45-45E7-95DF-DC29575BD95F}" type="pres">
      <dgm:prSet presAssocID="{49D60B7E-0E78-41B1-8594-9238A2F6DD7F}" presName="spacer" presStyleCnt="0"/>
      <dgm:spPr/>
    </dgm:pt>
    <dgm:pt modelId="{051218B2-9E2D-424A-B8E6-2DF4E6EC3352}" type="pres">
      <dgm:prSet presAssocID="{00F99ACC-062D-4EE7-957E-8A97231D8B09}" presName="parentText" presStyleLbl="node1" presStyleIdx="1" presStyleCnt="2">
        <dgm:presLayoutVars>
          <dgm:chMax val="0"/>
          <dgm:bulletEnabled val="1"/>
        </dgm:presLayoutVars>
      </dgm:prSet>
      <dgm:spPr/>
    </dgm:pt>
  </dgm:ptLst>
  <dgm:cxnLst>
    <dgm:cxn modelId="{66142D3C-6A3D-457D-B974-7867B085B4D9}" type="presOf" srcId="{595F76C2-78AC-4889-B0C3-BC9B7783F680}" destId="{B4754436-2589-4A1D-B765-54A83B19A042}" srcOrd="0" destOrd="0" presId="urn:microsoft.com/office/officeart/2005/8/layout/vList2"/>
    <dgm:cxn modelId="{23E70943-66B3-48D9-8FCD-1EBBE9A17334}" type="presOf" srcId="{77D20F9E-722B-4013-8876-5A65E3437F2B}" destId="{425CB382-2FCE-4CD7-B700-BD9BFD57CABD}" srcOrd="0" destOrd="0" presId="urn:microsoft.com/office/officeart/2005/8/layout/vList2"/>
    <dgm:cxn modelId="{6D638F50-95B8-4FFC-BFA0-5C8687F47677}" srcId="{77D20F9E-722B-4013-8876-5A65E3437F2B}" destId="{595F76C2-78AC-4889-B0C3-BC9B7783F680}" srcOrd="0" destOrd="0" parTransId="{07832997-4224-44A0-A804-C1C8582DD662}" sibTransId="{49D60B7E-0E78-41B1-8594-9238A2F6DD7F}"/>
    <dgm:cxn modelId="{A3C2A0E1-0505-43EE-B969-6DF612FAFCE3}" srcId="{77D20F9E-722B-4013-8876-5A65E3437F2B}" destId="{00F99ACC-062D-4EE7-957E-8A97231D8B09}" srcOrd="1" destOrd="0" parTransId="{4CA4A90E-D4A6-4494-9D5C-8640DE9CA93E}" sibTransId="{0FE276BD-F134-45C3-ADB4-795AE6633A09}"/>
    <dgm:cxn modelId="{83E842FE-9CBD-400F-BF99-EC511611B062}" type="presOf" srcId="{00F99ACC-062D-4EE7-957E-8A97231D8B09}" destId="{051218B2-9E2D-424A-B8E6-2DF4E6EC3352}" srcOrd="0" destOrd="0" presId="urn:microsoft.com/office/officeart/2005/8/layout/vList2"/>
    <dgm:cxn modelId="{34A9E318-BD52-4788-BC2E-E4F5820F41E3}" type="presParOf" srcId="{425CB382-2FCE-4CD7-B700-BD9BFD57CABD}" destId="{B4754436-2589-4A1D-B765-54A83B19A042}" srcOrd="0" destOrd="0" presId="urn:microsoft.com/office/officeart/2005/8/layout/vList2"/>
    <dgm:cxn modelId="{94AFC6A3-921A-4A0C-8ED6-5249EEC9C001}" type="presParOf" srcId="{425CB382-2FCE-4CD7-B700-BD9BFD57CABD}" destId="{DC84E9A9-6A45-45E7-95DF-DC29575BD95F}" srcOrd="1" destOrd="0" presId="urn:microsoft.com/office/officeart/2005/8/layout/vList2"/>
    <dgm:cxn modelId="{F94ADE87-8932-4F05-AEF7-F213D3B8F312}" type="presParOf" srcId="{425CB382-2FCE-4CD7-B700-BD9BFD57CABD}" destId="{051218B2-9E2D-424A-B8E6-2DF4E6EC335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54436-2589-4A1D-B765-54A83B19A042}">
      <dsp:nvSpPr>
        <dsp:cNvPr id="0" name=""/>
        <dsp:cNvSpPr/>
      </dsp:nvSpPr>
      <dsp:spPr>
        <a:xfrm>
          <a:off x="0" y="633815"/>
          <a:ext cx="8928992" cy="12168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ts val="0"/>
            </a:spcAft>
            <a:buNone/>
          </a:pPr>
          <a:r>
            <a:rPr kumimoji="1" lang="ja-JP" altLang="en-US" sz="3500" b="1" kern="1200" dirty="0">
              <a:latin typeface="メイリオ" panose="020B0604030504040204" pitchFamily="50" charset="-128"/>
              <a:ea typeface="メイリオ" panose="020B0604030504040204" pitchFamily="50" charset="-128"/>
            </a:rPr>
            <a:t>適格認定説明会（毎年</a:t>
          </a:r>
          <a:r>
            <a:rPr kumimoji="1" lang="en-US" altLang="ja-JP" sz="3500" b="1" kern="1200" dirty="0">
              <a:latin typeface="メイリオ" panose="020B0604030504040204" pitchFamily="50" charset="-128"/>
              <a:ea typeface="メイリオ" panose="020B0604030504040204" pitchFamily="50" charset="-128"/>
            </a:rPr>
            <a:t>12</a:t>
          </a:r>
          <a:r>
            <a:rPr kumimoji="1" lang="ja-JP" altLang="en-US" sz="3500" b="1" kern="1200" dirty="0">
              <a:latin typeface="メイリオ" panose="020B0604030504040204" pitchFamily="50" charset="-128"/>
              <a:ea typeface="メイリオ" panose="020B0604030504040204" pitchFamily="50" charset="-128"/>
            </a:rPr>
            <a:t>月～</a:t>
          </a:r>
          <a:r>
            <a:rPr kumimoji="1" lang="en-US" altLang="ja-JP" sz="3500" b="1" kern="1200" dirty="0">
              <a:latin typeface="メイリオ" panose="020B0604030504040204" pitchFamily="50" charset="-128"/>
              <a:ea typeface="メイリオ" panose="020B0604030504040204" pitchFamily="50" charset="-128"/>
            </a:rPr>
            <a:t>2</a:t>
          </a:r>
          <a:r>
            <a:rPr kumimoji="1" lang="ja-JP" altLang="en-US" sz="3500" b="1" kern="1200" dirty="0">
              <a:latin typeface="メイリオ" panose="020B0604030504040204" pitchFamily="50" charset="-128"/>
              <a:ea typeface="メイリオ" panose="020B0604030504040204" pitchFamily="50" charset="-128"/>
            </a:rPr>
            <a:t>月頃）</a:t>
          </a:r>
        </a:p>
      </dsp:txBody>
      <dsp:txXfrm>
        <a:off x="59399" y="693214"/>
        <a:ext cx="8810194" cy="1098002"/>
      </dsp:txXfrm>
    </dsp:sp>
    <dsp:sp modelId="{051218B2-9E2D-424A-B8E6-2DF4E6EC3352}">
      <dsp:nvSpPr>
        <dsp:cNvPr id="0" name=""/>
        <dsp:cNvSpPr/>
      </dsp:nvSpPr>
      <dsp:spPr>
        <a:xfrm>
          <a:off x="0" y="2037816"/>
          <a:ext cx="8928992" cy="1216800"/>
        </a:xfrm>
        <a:prstGeom prst="roundRect">
          <a:avLst/>
        </a:prstGeom>
        <a:gradFill rotWithShape="0">
          <a:gsLst>
            <a:gs pos="0">
              <a:schemeClr val="accent5">
                <a:hueOff val="-7973687"/>
                <a:satOff val="-60"/>
                <a:lumOff val="-40783"/>
                <a:alphaOff val="0"/>
                <a:tint val="50000"/>
                <a:satMod val="300000"/>
              </a:schemeClr>
            </a:gs>
            <a:gs pos="35000">
              <a:schemeClr val="accent5">
                <a:hueOff val="-7973687"/>
                <a:satOff val="-60"/>
                <a:lumOff val="-40783"/>
                <a:alphaOff val="0"/>
                <a:tint val="37000"/>
                <a:satMod val="300000"/>
              </a:schemeClr>
            </a:gs>
            <a:gs pos="100000">
              <a:schemeClr val="accent5">
                <a:hueOff val="-7973687"/>
                <a:satOff val="-60"/>
                <a:lumOff val="-407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ts val="0"/>
            </a:spcAft>
            <a:buNone/>
          </a:pPr>
          <a:r>
            <a:rPr kumimoji="1" lang="ja-JP" altLang="en-US" sz="3500" b="1" kern="1200" dirty="0">
              <a:latin typeface="メイリオ" panose="020B0604030504040204" pitchFamily="50" charset="-128"/>
              <a:ea typeface="メイリオ" panose="020B0604030504040204" pitchFamily="50" charset="-128"/>
            </a:rPr>
            <a:t>返還説明会（</a:t>
          </a:r>
          <a:r>
            <a:rPr kumimoji="1" lang="ja-JP" altLang="en-US" sz="3500" b="1" kern="1200" dirty="0">
              <a:solidFill>
                <a:schemeClr val="tx1"/>
              </a:solidFill>
              <a:latin typeface="メイリオ" panose="020B0604030504040204" pitchFamily="50" charset="-128"/>
              <a:ea typeface="メイリオ" panose="020B0604030504040204" pitchFamily="50" charset="-128"/>
            </a:rPr>
            <a:t>卒業年度の</a:t>
          </a:r>
          <a:r>
            <a:rPr kumimoji="1" lang="en-US" altLang="ja-JP" sz="3500" b="1" kern="1200" dirty="0">
              <a:solidFill>
                <a:schemeClr val="tx1"/>
              </a:solidFill>
              <a:latin typeface="メイリオ" panose="020B0604030504040204" pitchFamily="50" charset="-128"/>
              <a:ea typeface="メイリオ" panose="020B0604030504040204" pitchFamily="50" charset="-128"/>
            </a:rPr>
            <a:t>10</a:t>
          </a:r>
          <a:r>
            <a:rPr kumimoji="1" lang="ja-JP" altLang="en-US" sz="3500" b="1" kern="1200" dirty="0">
              <a:latin typeface="メイリオ" panose="020B0604030504040204" pitchFamily="50" charset="-128"/>
              <a:ea typeface="メイリオ" panose="020B0604030504040204" pitchFamily="50" charset="-128"/>
            </a:rPr>
            <a:t>月～</a:t>
          </a:r>
          <a:r>
            <a:rPr kumimoji="1" lang="en-US" altLang="ja-JP" sz="3500" b="1" kern="1200" dirty="0">
              <a:latin typeface="メイリオ" panose="020B0604030504040204" pitchFamily="50" charset="-128"/>
              <a:ea typeface="メイリオ" panose="020B0604030504040204" pitchFamily="50" charset="-128"/>
            </a:rPr>
            <a:t>12</a:t>
          </a:r>
          <a:r>
            <a:rPr kumimoji="1" lang="ja-JP" altLang="en-US" sz="3500" b="1" kern="1200" dirty="0">
              <a:latin typeface="メイリオ" panose="020B0604030504040204" pitchFamily="50" charset="-128"/>
              <a:ea typeface="メイリオ" panose="020B0604030504040204" pitchFamily="50" charset="-128"/>
            </a:rPr>
            <a:t>月頃）</a:t>
          </a:r>
        </a:p>
      </dsp:txBody>
      <dsp:txXfrm>
        <a:off x="59399" y="2097215"/>
        <a:ext cx="8810194"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3078207" cy="511649"/>
          </a:xfrm>
          <a:prstGeom prst="rect">
            <a:avLst/>
          </a:prstGeom>
        </p:spPr>
        <p:txBody>
          <a:bodyPr vert="horz" lIns="94663" tIns="47331" rIns="94663" bIns="47331"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4024203" y="3"/>
            <a:ext cx="3078207" cy="511649"/>
          </a:xfrm>
          <a:prstGeom prst="rect">
            <a:avLst/>
          </a:prstGeom>
        </p:spPr>
        <p:txBody>
          <a:bodyPr vert="horz" lIns="94663" tIns="47331" rIns="94663" bIns="47331" rtlCol="0"/>
          <a:lstStyle>
            <a:lvl1pPr algn="r">
              <a:defRPr sz="1100"/>
            </a:lvl1pPr>
          </a:lstStyle>
          <a:p>
            <a:fld id="{F9DED495-055B-49F6-BDFA-F56B42F62D63}" type="datetimeFigureOut">
              <a:rPr kumimoji="1" lang="ja-JP" altLang="en-US" smtClean="0"/>
              <a:t>2026/5/21</a:t>
            </a:fld>
            <a:endParaRPr kumimoji="1" lang="ja-JP" altLang="en-US"/>
          </a:p>
        </p:txBody>
      </p:sp>
      <p:sp>
        <p:nvSpPr>
          <p:cNvPr id="4" name="フッター プレースホルダー 3"/>
          <p:cNvSpPr>
            <a:spLocks noGrp="1"/>
          </p:cNvSpPr>
          <p:nvPr>
            <p:ph type="ftr" sz="quarter" idx="2"/>
          </p:nvPr>
        </p:nvSpPr>
        <p:spPr>
          <a:xfrm>
            <a:off x="3" y="9721331"/>
            <a:ext cx="3078207" cy="511648"/>
          </a:xfrm>
          <a:prstGeom prst="rect">
            <a:avLst/>
          </a:prstGeom>
        </p:spPr>
        <p:txBody>
          <a:bodyPr vert="horz" lIns="94663" tIns="47331" rIns="94663" bIns="47331"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4024203" y="9721331"/>
            <a:ext cx="3078207" cy="511648"/>
          </a:xfrm>
          <a:prstGeom prst="rect">
            <a:avLst/>
          </a:prstGeom>
        </p:spPr>
        <p:txBody>
          <a:bodyPr vert="horz" lIns="94663" tIns="47331" rIns="94663" bIns="47331" rtlCol="0" anchor="b"/>
          <a:lstStyle>
            <a:lvl1pPr algn="r">
              <a:defRPr sz="1100"/>
            </a:lvl1pPr>
          </a:lstStyle>
          <a:p>
            <a:fld id="{DCAC7267-507A-452C-83EB-8DCB8B956DF6}" type="slidenum">
              <a:rPr kumimoji="1" lang="ja-JP" altLang="en-US" smtClean="0"/>
              <a:t>‹#›</a:t>
            </a:fld>
            <a:endParaRPr kumimoji="1" lang="ja-JP" altLang="en-US"/>
          </a:p>
        </p:txBody>
      </p:sp>
    </p:spTree>
    <p:extLst>
      <p:ext uri="{BB962C8B-B14F-4D97-AF65-F5344CB8AC3E}">
        <p14:creationId xmlns:p14="http://schemas.microsoft.com/office/powerpoint/2010/main" val="1803332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3078207" cy="511649"/>
          </a:xfrm>
          <a:prstGeom prst="rect">
            <a:avLst/>
          </a:prstGeom>
        </p:spPr>
        <p:txBody>
          <a:bodyPr vert="horz" lIns="94649" tIns="47322" rIns="94649" bIns="47322" rtlCol="0"/>
          <a:lstStyle>
            <a:lvl1pPr algn="l" fontAlgn="auto">
              <a:spcBef>
                <a:spcPts val="0"/>
              </a:spcBef>
              <a:spcAft>
                <a:spcPts val="0"/>
              </a:spcAft>
              <a:defRPr sz="1100">
                <a:latin typeface="+mn-lt"/>
                <a:ea typeface="+mn-ea"/>
                <a:cs typeface="+mn-cs"/>
              </a:defRPr>
            </a:lvl1pPr>
          </a:lstStyle>
          <a:p>
            <a:pPr>
              <a:defRPr/>
            </a:pPr>
            <a:endParaRPr lang="ja-JP" altLang="en-US"/>
          </a:p>
        </p:txBody>
      </p:sp>
      <p:sp>
        <p:nvSpPr>
          <p:cNvPr id="3" name="日付プレースホルダー 2"/>
          <p:cNvSpPr>
            <a:spLocks noGrp="1"/>
          </p:cNvSpPr>
          <p:nvPr>
            <p:ph type="dt" idx="1"/>
          </p:nvPr>
        </p:nvSpPr>
        <p:spPr>
          <a:xfrm>
            <a:off x="4024203" y="3"/>
            <a:ext cx="3078207" cy="511649"/>
          </a:xfrm>
          <a:prstGeom prst="rect">
            <a:avLst/>
          </a:prstGeom>
        </p:spPr>
        <p:txBody>
          <a:bodyPr vert="horz" lIns="94649" tIns="47322" rIns="94649" bIns="47322" rtlCol="0"/>
          <a:lstStyle>
            <a:lvl1pPr algn="r" fontAlgn="auto">
              <a:spcBef>
                <a:spcPts val="0"/>
              </a:spcBef>
              <a:spcAft>
                <a:spcPts val="0"/>
              </a:spcAft>
              <a:defRPr sz="1100">
                <a:latin typeface="+mn-lt"/>
                <a:ea typeface="+mn-ea"/>
                <a:cs typeface="+mn-cs"/>
              </a:defRPr>
            </a:lvl1pPr>
          </a:lstStyle>
          <a:p>
            <a:pPr>
              <a:defRPr/>
            </a:pPr>
            <a:fld id="{901D8F64-3F52-44BB-AC73-17D2610051CE}" type="datetimeFigureOut">
              <a:rPr lang="ja-JP" altLang="en-US"/>
              <a:pPr>
                <a:defRPr/>
              </a:pPr>
              <a:t>2026/5/21</a:t>
            </a:fld>
            <a:endParaRPr lang="ja-JP" altLang="en-US"/>
          </a:p>
        </p:txBody>
      </p:sp>
      <p:sp>
        <p:nvSpPr>
          <p:cNvPr id="4" name="スライド イメージ プレースホルダー 3"/>
          <p:cNvSpPr>
            <a:spLocks noGrp="1" noRot="1" noChangeAspect="1"/>
          </p:cNvSpPr>
          <p:nvPr>
            <p:ph type="sldImg" idx="2"/>
          </p:nvPr>
        </p:nvSpPr>
        <p:spPr>
          <a:xfrm>
            <a:off x="995363" y="769938"/>
            <a:ext cx="5113337" cy="3833812"/>
          </a:xfrm>
          <a:prstGeom prst="rect">
            <a:avLst/>
          </a:prstGeom>
          <a:noFill/>
          <a:ln w="12700">
            <a:solidFill>
              <a:prstClr val="black"/>
            </a:solidFill>
          </a:ln>
        </p:spPr>
        <p:txBody>
          <a:bodyPr vert="horz" lIns="94649" tIns="47322" rIns="94649" bIns="47322" rtlCol="0" anchor="ctr"/>
          <a:lstStyle/>
          <a:p>
            <a:pPr lvl="0"/>
            <a:endParaRPr lang="ja-JP" altLang="en-US" noProof="0"/>
          </a:p>
        </p:txBody>
      </p:sp>
      <p:sp>
        <p:nvSpPr>
          <p:cNvPr id="5" name="ノート プレースホルダー 4"/>
          <p:cNvSpPr>
            <a:spLocks noGrp="1"/>
          </p:cNvSpPr>
          <p:nvPr>
            <p:ph type="body" sz="quarter" idx="3"/>
          </p:nvPr>
        </p:nvSpPr>
        <p:spPr>
          <a:xfrm>
            <a:off x="710738" y="4861484"/>
            <a:ext cx="5682588" cy="4604841"/>
          </a:xfrm>
          <a:prstGeom prst="rect">
            <a:avLst/>
          </a:prstGeom>
        </p:spPr>
        <p:txBody>
          <a:bodyPr vert="horz" lIns="94649" tIns="47322" rIns="94649" bIns="4732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3" y="9721331"/>
            <a:ext cx="3078207" cy="511648"/>
          </a:xfrm>
          <a:prstGeom prst="rect">
            <a:avLst/>
          </a:prstGeom>
        </p:spPr>
        <p:txBody>
          <a:bodyPr vert="horz" lIns="94649" tIns="47322" rIns="94649" bIns="47322" rtlCol="0" anchor="b"/>
          <a:lstStyle>
            <a:lvl1pPr algn="l" fontAlgn="auto">
              <a:spcBef>
                <a:spcPts val="0"/>
              </a:spcBef>
              <a:spcAft>
                <a:spcPts val="0"/>
              </a:spcAft>
              <a:defRPr sz="1100">
                <a:latin typeface="+mn-lt"/>
                <a:ea typeface="+mn-ea"/>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4024203" y="9721331"/>
            <a:ext cx="3078207" cy="511648"/>
          </a:xfrm>
          <a:prstGeom prst="rect">
            <a:avLst/>
          </a:prstGeom>
        </p:spPr>
        <p:txBody>
          <a:bodyPr vert="horz" lIns="94649" tIns="47322" rIns="94649" bIns="47322" rtlCol="0" anchor="b"/>
          <a:lstStyle>
            <a:lvl1pPr algn="r" fontAlgn="auto">
              <a:spcBef>
                <a:spcPts val="0"/>
              </a:spcBef>
              <a:spcAft>
                <a:spcPts val="0"/>
              </a:spcAft>
              <a:defRPr sz="1100">
                <a:latin typeface="+mn-lt"/>
                <a:ea typeface="+mn-ea"/>
                <a:cs typeface="+mn-cs"/>
              </a:defRPr>
            </a:lvl1pPr>
          </a:lstStyle>
          <a:p>
            <a:pPr>
              <a:defRPr/>
            </a:pPr>
            <a:fld id="{1178F273-08F5-4EE3-8A0E-874FBB38F35A}" type="slidenum">
              <a:rPr lang="ja-JP" altLang="en-US"/>
              <a:pPr>
                <a:defRPr/>
              </a:pPr>
              <a:t>‹#›</a:t>
            </a:fld>
            <a:endParaRPr lang="ja-JP" altLang="en-US"/>
          </a:p>
        </p:txBody>
      </p:sp>
    </p:spTree>
    <p:extLst>
      <p:ext uri="{BB962C8B-B14F-4D97-AF65-F5344CB8AC3E}">
        <p14:creationId xmlns:p14="http://schemas.microsoft.com/office/powerpoint/2010/main" val="351990987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日本学生支援機構の貸与奨学金に関する採用時の説明を始めます。</a:t>
            </a:r>
          </a:p>
        </p:txBody>
      </p:sp>
      <p:sp>
        <p:nvSpPr>
          <p:cNvPr id="481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58A9EE6B-73BD-45EC-B523-A194DC645842}" type="slidenum">
              <a:rPr lang="ja-JP" altLang="en-US" smtClean="0"/>
              <a:pPr eaLnBrk="1" fontAlgn="base" hangingPunct="1">
                <a:spcBef>
                  <a:spcPct val="0"/>
                </a:spcBef>
                <a:spcAft>
                  <a:spcPct val="0"/>
                </a:spcAft>
              </a:pPr>
              <a:t>1</a:t>
            </a:fld>
            <a:endParaRPr lang="ja-JP" altLang="en-US"/>
          </a:p>
        </p:txBody>
      </p:sp>
    </p:spTree>
    <p:extLst>
      <p:ext uri="{BB962C8B-B14F-4D97-AF65-F5344CB8AC3E}">
        <p14:creationId xmlns:p14="http://schemas.microsoft.com/office/powerpoint/2010/main" val="162373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035"/>
              </a:spcBef>
              <a:buClr>
                <a:srgbClr val="FC0128"/>
              </a:buClr>
              <a:buSzPct val="80000"/>
            </a:pPr>
            <a:r>
              <a:rPr lang="ja-JP" altLang="en-US" dirty="0">
                <a:solidFill>
                  <a:schemeClr val="tx1"/>
                </a:solidFill>
                <a:latin typeface="+mn-ea"/>
                <a:ea typeface="+mn-ea"/>
              </a:rPr>
              <a:t>奨学金の返還の流れについて説明します。</a:t>
            </a:r>
            <a:endParaRPr lang="en-US" altLang="ja-JP" dirty="0">
              <a:solidFill>
                <a:schemeClr val="tx1"/>
              </a:solidFill>
              <a:latin typeface="+mn-ea"/>
              <a:ea typeface="+mn-ea"/>
            </a:endParaRPr>
          </a:p>
          <a:p>
            <a:pPr eaLnBrk="1" hangingPunct="1">
              <a:spcBef>
                <a:spcPts val="1035"/>
              </a:spcBef>
              <a:buClr>
                <a:srgbClr val="FC0128"/>
              </a:buClr>
              <a:buSzPct val="80000"/>
            </a:pPr>
            <a:endParaRPr lang="en-US" altLang="ja-JP" dirty="0">
              <a:solidFill>
                <a:schemeClr val="tx1"/>
              </a:solidFill>
              <a:latin typeface="+mn-ea"/>
              <a:ea typeface="+mn-ea"/>
            </a:endParaRPr>
          </a:p>
          <a:p>
            <a:pPr defTabSz="954999" eaLnBrk="1" hangingPunct="1">
              <a:spcBef>
                <a:spcPts val="1035"/>
              </a:spcBef>
              <a:buClr>
                <a:srgbClr val="FC0128"/>
              </a:buClr>
              <a:buSzPct val="80000"/>
              <a:defRPr/>
            </a:pPr>
            <a:r>
              <a:rPr lang="ja-JP" altLang="en-US" sz="1200" dirty="0">
                <a:solidFill>
                  <a:schemeClr val="tx1"/>
                </a:solidFill>
                <a:latin typeface="+mn-ea"/>
                <a:ea typeface="+mn-ea"/>
              </a:rPr>
              <a:t>奨学金の返還は、金融機関の口座からの振替（引落し）により行います。</a:t>
            </a:r>
          </a:p>
          <a:p>
            <a:pPr eaLnBrk="1" hangingPunct="1">
              <a:spcBef>
                <a:spcPts val="1035"/>
              </a:spcBef>
              <a:buClr>
                <a:srgbClr val="FC0128"/>
              </a:buClr>
              <a:buSzPct val="80000"/>
            </a:pPr>
            <a:r>
              <a:rPr lang="ja-JP" altLang="en-US" sz="1200" dirty="0">
                <a:solidFill>
                  <a:schemeClr val="tx1"/>
                </a:solidFill>
                <a:latin typeface="+mn-ea"/>
                <a:ea typeface="+mn-ea"/>
              </a:rPr>
              <a:t>スカラネットパーソナルから、振替用口座（リレー口座）への加入手続きを行ってください。</a:t>
            </a:r>
            <a:endParaRPr lang="en-US" altLang="ja-JP" sz="1200" dirty="0">
              <a:solidFill>
                <a:schemeClr val="tx1"/>
              </a:solidFill>
              <a:latin typeface="+mn-ea"/>
              <a:ea typeface="+mn-ea"/>
            </a:endParaRPr>
          </a:p>
          <a:p>
            <a:pPr eaLnBrk="1" hangingPunct="1">
              <a:spcBef>
                <a:spcPts val="1035"/>
              </a:spcBef>
              <a:buClr>
                <a:srgbClr val="FC0128"/>
              </a:buClr>
              <a:buSzPct val="80000"/>
            </a:pPr>
            <a:r>
              <a:rPr lang="ja-JP" altLang="en-US" sz="1200" dirty="0">
                <a:solidFill>
                  <a:schemeClr val="tx1"/>
                </a:solidFill>
                <a:latin typeface="+mn-ea"/>
                <a:ea typeface="+mn-ea"/>
              </a:rPr>
              <a:t>３月満期貸与終了者</a:t>
            </a:r>
            <a:r>
              <a:rPr lang="ja-JP" altLang="en-US" sz="1200" dirty="0">
                <a:latin typeface="+mn-ea"/>
                <a:ea typeface="+mn-ea"/>
              </a:rPr>
              <a:t>の場合、貸与終了の</a:t>
            </a:r>
            <a:r>
              <a:rPr lang="en-US" altLang="ja-JP" sz="1200" dirty="0">
                <a:latin typeface="+mn-ea"/>
                <a:ea typeface="+mn-ea"/>
              </a:rPr>
              <a:t>6</a:t>
            </a:r>
            <a:r>
              <a:rPr lang="ja-JP" altLang="en-US" sz="1200" dirty="0">
                <a:latin typeface="+mn-ea"/>
                <a:ea typeface="+mn-ea"/>
              </a:rPr>
              <a:t>か月前（</a:t>
            </a:r>
            <a:r>
              <a:rPr lang="en-US" altLang="ja-JP" sz="1200" dirty="0">
                <a:latin typeface="+mn-ea"/>
                <a:ea typeface="+mn-ea"/>
              </a:rPr>
              <a:t>10</a:t>
            </a:r>
            <a:r>
              <a:rPr lang="ja-JP" altLang="en-US" sz="1200" dirty="0">
                <a:latin typeface="+mn-ea"/>
                <a:ea typeface="+mn-ea"/>
              </a:rPr>
              <a:t>月）以降からスカラネット・パーソナルからの加入手続が可能です。</a:t>
            </a:r>
            <a:endParaRPr lang="en-US" altLang="ja-JP" sz="1200" dirty="0">
              <a:solidFill>
                <a:schemeClr val="tx1"/>
              </a:solidFill>
              <a:latin typeface="+mn-ea"/>
              <a:ea typeface="+mn-ea"/>
            </a:endParaRPr>
          </a:p>
          <a:p>
            <a:pPr defTabSz="954999" eaLnBrk="1" hangingPunct="1">
              <a:spcBef>
                <a:spcPts val="1035"/>
              </a:spcBef>
              <a:buClr>
                <a:srgbClr val="FC0128"/>
              </a:buClr>
              <a:buSzPct val="80000"/>
              <a:defRPr/>
            </a:pPr>
            <a:r>
              <a:rPr lang="ja-JP" altLang="en-US" sz="1200" dirty="0">
                <a:solidFill>
                  <a:schemeClr val="tx1"/>
                </a:solidFill>
                <a:latin typeface="+mn-ea"/>
                <a:ea typeface="+mn-ea"/>
              </a:rPr>
              <a:t>返還は、貸与終了の翌月から数えて７か月目の</a:t>
            </a:r>
            <a:r>
              <a:rPr lang="en-US" altLang="ja-JP" sz="1200" dirty="0">
                <a:solidFill>
                  <a:schemeClr val="tx1"/>
                </a:solidFill>
                <a:latin typeface="+mn-ea"/>
                <a:ea typeface="+mn-ea"/>
              </a:rPr>
              <a:t>27</a:t>
            </a:r>
            <a:r>
              <a:rPr lang="ja-JP" altLang="en-US" sz="1200" dirty="0">
                <a:solidFill>
                  <a:schemeClr val="tx1"/>
                </a:solidFill>
                <a:latin typeface="+mn-ea"/>
                <a:ea typeface="+mn-ea"/>
              </a:rPr>
              <a:t>日から始まります。</a:t>
            </a:r>
            <a:endParaRPr lang="en-US" altLang="ja-JP" sz="1200" dirty="0">
              <a:solidFill>
                <a:schemeClr val="tx1"/>
              </a:solidFill>
              <a:latin typeface="+mn-ea"/>
              <a:ea typeface="+mn-ea"/>
            </a:endParaRPr>
          </a:p>
          <a:p>
            <a:pPr eaLnBrk="1" hangingPunct="1">
              <a:spcBef>
                <a:spcPts val="1035"/>
              </a:spcBef>
              <a:buClr>
                <a:srgbClr val="FC0128"/>
              </a:buClr>
              <a:buSzPct val="80000"/>
            </a:pPr>
            <a:r>
              <a:rPr lang="ja-JP" altLang="en-US" sz="1200" dirty="0">
                <a:solidFill>
                  <a:schemeClr val="tx1"/>
                </a:solidFill>
                <a:latin typeface="+mn-ea"/>
                <a:ea typeface="+mn-ea"/>
              </a:rPr>
              <a:t>貸与終了時に手続きをした振替用口座（リレー口座）から引落しが始まります。</a:t>
            </a:r>
            <a:endParaRPr lang="en-US" altLang="ja-JP" sz="1200" dirty="0">
              <a:solidFill>
                <a:schemeClr val="tx1"/>
              </a:solidFill>
              <a:latin typeface="+mn-ea"/>
              <a:ea typeface="+mn-ea"/>
            </a:endParaRPr>
          </a:p>
          <a:p>
            <a:pPr defTabSz="954908" eaLnBrk="1" hangingPunct="1">
              <a:spcBef>
                <a:spcPts val="1035"/>
              </a:spcBef>
              <a:buClr>
                <a:srgbClr val="FC0128"/>
              </a:buClr>
              <a:buSzPct val="80000"/>
              <a:defRPr/>
            </a:pPr>
            <a:r>
              <a:rPr lang="en-US" altLang="ja-JP" sz="1200" dirty="0">
                <a:solidFill>
                  <a:schemeClr val="tx1"/>
                </a:solidFill>
                <a:latin typeface="+mn-ea"/>
                <a:ea typeface="+mn-ea"/>
              </a:rPr>
              <a:t>2027</a:t>
            </a:r>
            <a:r>
              <a:rPr lang="ja-JP" altLang="en-US" sz="1200" dirty="0">
                <a:solidFill>
                  <a:schemeClr val="tx1"/>
                </a:solidFill>
                <a:latin typeface="+mn-ea"/>
                <a:ea typeface="+mn-ea"/>
              </a:rPr>
              <a:t>年</a:t>
            </a:r>
            <a:r>
              <a:rPr lang="en-US" altLang="ja-JP" sz="1200" dirty="0">
                <a:solidFill>
                  <a:schemeClr val="tx1"/>
                </a:solidFill>
                <a:latin typeface="+mn-ea"/>
                <a:ea typeface="+mn-ea"/>
              </a:rPr>
              <a:t>3</a:t>
            </a:r>
            <a:r>
              <a:rPr lang="ja-JP" altLang="en-US" sz="1200" dirty="0">
                <a:solidFill>
                  <a:schemeClr val="tx1"/>
                </a:solidFill>
                <a:latin typeface="+mn-ea"/>
                <a:ea typeface="+mn-ea"/>
              </a:rPr>
              <a:t>月に卒業の場合、</a:t>
            </a:r>
            <a:r>
              <a:rPr lang="en-US" altLang="ja-JP" sz="1200" dirty="0">
                <a:latin typeface="+mn-ea"/>
                <a:ea typeface="+mn-ea"/>
              </a:rPr>
              <a:t>2026</a:t>
            </a:r>
            <a:r>
              <a:rPr lang="ja-JP" altLang="en-US" sz="1200" dirty="0">
                <a:latin typeface="+mn-ea"/>
                <a:ea typeface="+mn-ea"/>
              </a:rPr>
              <a:t>年</a:t>
            </a:r>
            <a:r>
              <a:rPr lang="en-US" altLang="ja-JP" sz="1200" dirty="0">
                <a:latin typeface="+mn-ea"/>
                <a:ea typeface="+mn-ea"/>
              </a:rPr>
              <a:t>10</a:t>
            </a:r>
            <a:r>
              <a:rPr lang="ja-JP" altLang="en-US" sz="1200" dirty="0">
                <a:latin typeface="+mn-ea"/>
                <a:ea typeface="+mn-ea"/>
              </a:rPr>
              <a:t>月以降にリレー口座の加入手続き、</a:t>
            </a:r>
            <a:r>
              <a:rPr lang="en-US" altLang="ja-JP" sz="1200" dirty="0">
                <a:solidFill>
                  <a:schemeClr val="tx1"/>
                </a:solidFill>
                <a:latin typeface="+mn-ea"/>
                <a:ea typeface="+mn-ea"/>
              </a:rPr>
              <a:t>2027</a:t>
            </a:r>
            <a:r>
              <a:rPr lang="ja-JP" altLang="en-US" sz="1200" dirty="0">
                <a:solidFill>
                  <a:schemeClr val="tx1"/>
                </a:solidFill>
                <a:latin typeface="+mn-ea"/>
                <a:ea typeface="+mn-ea"/>
              </a:rPr>
              <a:t>年</a:t>
            </a:r>
            <a:r>
              <a:rPr lang="en-US" altLang="ja-JP" sz="1200" dirty="0">
                <a:solidFill>
                  <a:schemeClr val="tx1"/>
                </a:solidFill>
                <a:latin typeface="+mn-ea"/>
                <a:ea typeface="+mn-ea"/>
              </a:rPr>
              <a:t>10</a:t>
            </a:r>
            <a:r>
              <a:rPr lang="ja-JP" altLang="en-US" sz="1200" dirty="0">
                <a:solidFill>
                  <a:schemeClr val="tx1"/>
                </a:solidFill>
                <a:latin typeface="+mn-ea"/>
                <a:ea typeface="+mn-ea"/>
              </a:rPr>
              <a:t>月</a:t>
            </a:r>
            <a:r>
              <a:rPr lang="en-US" altLang="ja-JP" sz="1200" dirty="0">
                <a:solidFill>
                  <a:schemeClr val="tx1"/>
                </a:solidFill>
                <a:latin typeface="+mn-ea"/>
                <a:ea typeface="+mn-ea"/>
              </a:rPr>
              <a:t>27</a:t>
            </a:r>
            <a:r>
              <a:rPr lang="ja-JP" altLang="en-US" sz="1200" dirty="0">
                <a:solidFill>
                  <a:schemeClr val="tx1"/>
                </a:solidFill>
                <a:latin typeface="+mn-ea"/>
                <a:ea typeface="+mn-ea"/>
              </a:rPr>
              <a:t>日から返還開始です。</a:t>
            </a:r>
            <a:endParaRPr lang="en-US" altLang="ja-JP" sz="1200" dirty="0">
              <a:solidFill>
                <a:schemeClr val="tx1"/>
              </a:solidFill>
              <a:latin typeface="+mn-ea"/>
              <a:ea typeface="+mn-ea"/>
            </a:endParaRPr>
          </a:p>
        </p:txBody>
      </p:sp>
      <p:sp>
        <p:nvSpPr>
          <p:cNvPr id="829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A6F56CA4-6C8F-47A5-AC17-D1547AB7BDD7}" type="slidenum">
              <a:rPr lang="ja-JP" altLang="en-US" smtClean="0"/>
              <a:pPr eaLnBrk="1" fontAlgn="base" hangingPunct="1">
                <a:spcBef>
                  <a:spcPct val="0"/>
                </a:spcBef>
                <a:spcAft>
                  <a:spcPct val="0"/>
                </a:spcAft>
              </a:pPr>
              <a:t>10</a:t>
            </a:fld>
            <a:endParaRPr lang="ja-JP" altLang="en-US"/>
          </a:p>
        </p:txBody>
      </p:sp>
    </p:spTree>
    <p:extLst>
      <p:ext uri="{BB962C8B-B14F-4D97-AF65-F5344CB8AC3E}">
        <p14:creationId xmlns:p14="http://schemas.microsoft.com/office/powerpoint/2010/main" val="54165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bwMode="auto">
          <a:xfrm>
            <a:off x="995363" y="401638"/>
            <a:ext cx="5113337"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ー 2"/>
          <p:cNvSpPr>
            <a:spLocks noGrp="1"/>
          </p:cNvSpPr>
          <p:nvPr>
            <p:ph type="body" idx="1"/>
          </p:nvPr>
        </p:nvSpPr>
        <p:spPr bwMode="auto">
          <a:xfrm>
            <a:off x="514221" y="4374957"/>
            <a:ext cx="6075623" cy="57469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035"/>
              </a:spcBef>
              <a:buClr>
                <a:srgbClr val="FC0128"/>
              </a:buClr>
              <a:buSzPct val="80000"/>
            </a:pPr>
            <a:r>
              <a:rPr lang="ja-JP" altLang="en-US" sz="1100" dirty="0">
                <a:latin typeface="+mn-ea"/>
                <a:cs typeface="メイリオ" pitchFamily="50" charset="-128"/>
              </a:rPr>
              <a:t>奨学金の返還が困難な人を対象として、３つの救済制度が設けられています。</a:t>
            </a:r>
            <a:endParaRPr lang="en-US" altLang="ja-JP" sz="1100" dirty="0">
              <a:latin typeface="+mn-ea"/>
              <a:cs typeface="メイリオ" pitchFamily="50" charset="-128"/>
            </a:endParaRPr>
          </a:p>
          <a:p>
            <a:pPr eaLnBrk="1" hangingPunct="1">
              <a:spcBef>
                <a:spcPts val="1035"/>
              </a:spcBef>
              <a:buClr>
                <a:srgbClr val="FC0128"/>
              </a:buClr>
              <a:buSzPct val="80000"/>
            </a:pPr>
            <a:r>
              <a:rPr lang="ja-JP" altLang="en-US" sz="1100" dirty="0">
                <a:latin typeface="+mn-ea"/>
                <a:cs typeface="メイリオ" pitchFamily="50" charset="-128"/>
              </a:rPr>
              <a:t>（１）在学猶予</a:t>
            </a:r>
            <a:endParaRPr lang="en-US" altLang="ja-JP" sz="1100" dirty="0">
              <a:latin typeface="+mn-ea"/>
              <a:cs typeface="メイリオ" pitchFamily="50" charset="-128"/>
            </a:endParaRPr>
          </a:p>
          <a:p>
            <a:pPr eaLnBrk="1" hangingPunct="1">
              <a:spcBef>
                <a:spcPts val="1035"/>
              </a:spcBef>
              <a:buClr>
                <a:srgbClr val="FC0128"/>
              </a:buClr>
              <a:buSzPct val="80000"/>
            </a:pPr>
            <a:r>
              <a:rPr lang="ja-JP" altLang="en-US" sz="1100" dirty="0">
                <a:latin typeface="+mn-ea"/>
                <a:cs typeface="メイリオ" pitchFamily="50" charset="-128"/>
              </a:rPr>
              <a:t>大学や大学院に進学・辞退または留年した場合には、原則スカラネットパーソナルから「在学猶予願」を申請してください。通算して</a:t>
            </a:r>
            <a:r>
              <a:rPr lang="en-US" altLang="ja-JP" sz="1100" dirty="0">
                <a:latin typeface="+mn-ea"/>
                <a:cs typeface="メイリオ" pitchFamily="50" charset="-128"/>
              </a:rPr>
              <a:t>10</a:t>
            </a:r>
            <a:r>
              <a:rPr lang="ja-JP" altLang="en-US" sz="1100" dirty="0">
                <a:latin typeface="+mn-ea"/>
                <a:cs typeface="メイリオ" pitchFamily="50" charset="-128"/>
              </a:rPr>
              <a:t>年まで申請できます。スカラネットパーソナルについては後ほど説明します。</a:t>
            </a:r>
            <a:endParaRPr lang="en-US" altLang="ja-JP" sz="1100" dirty="0">
              <a:latin typeface="+mn-ea"/>
              <a:cs typeface="メイリオ" pitchFamily="50" charset="-128"/>
            </a:endParaRPr>
          </a:p>
          <a:p>
            <a:pPr eaLnBrk="1" hangingPunct="1">
              <a:spcBef>
                <a:spcPts val="1035"/>
              </a:spcBef>
              <a:buClr>
                <a:srgbClr val="FC0128"/>
              </a:buClr>
              <a:buSzPct val="80000"/>
            </a:pPr>
            <a:r>
              <a:rPr lang="ja-JP" altLang="en-US" sz="1100" dirty="0">
                <a:latin typeface="+mn-ea"/>
                <a:cs typeface="メイリオ" pitchFamily="50" charset="-128"/>
              </a:rPr>
              <a:t>（２）減額返還</a:t>
            </a:r>
            <a:endParaRPr lang="en-US" altLang="ja-JP" sz="1100" dirty="0">
              <a:latin typeface="+mn-ea"/>
              <a:cs typeface="メイリオ" pitchFamily="50" charset="-128"/>
            </a:endParaRPr>
          </a:p>
          <a:p>
            <a:pPr eaLnBrk="1" hangingPunct="1">
              <a:spcBef>
                <a:spcPts val="1035"/>
              </a:spcBef>
              <a:buClr>
                <a:srgbClr val="FC0128"/>
              </a:buClr>
              <a:buSzPct val="80000"/>
            </a:pPr>
            <a:r>
              <a:rPr lang="ja-JP" altLang="en-US" sz="1100" dirty="0">
                <a:latin typeface="+mn-ea"/>
                <a:cs typeface="メイリオ" pitchFamily="50" charset="-128"/>
              </a:rPr>
              <a:t>病気や失業などで返還が困難になった場合には、原則スカラネットパーソナルから申請してください。</a:t>
            </a:r>
            <a:r>
              <a:rPr lang="en-US" altLang="ja-JP" sz="1100" dirty="0">
                <a:latin typeface="+mn-ea"/>
                <a:cs typeface="メイリオ" pitchFamily="50" charset="-128"/>
              </a:rPr>
              <a:t>1</a:t>
            </a:r>
            <a:r>
              <a:rPr lang="ja-JP" altLang="en-US" sz="1100" dirty="0">
                <a:latin typeface="+mn-ea"/>
                <a:cs typeface="メイリオ" pitchFamily="50" charset="-128"/>
              </a:rPr>
              <a:t>年ごとに手続きをし、通算して</a:t>
            </a:r>
            <a:r>
              <a:rPr lang="en-US" altLang="ja-JP" sz="1100" dirty="0">
                <a:latin typeface="+mn-ea"/>
                <a:cs typeface="メイリオ" pitchFamily="50" charset="-128"/>
              </a:rPr>
              <a:t>15</a:t>
            </a:r>
            <a:r>
              <a:rPr lang="ja-JP" altLang="en-US" sz="1100" dirty="0">
                <a:latin typeface="+mn-ea"/>
                <a:cs typeface="メイリオ" pitchFamily="50" charset="-128"/>
              </a:rPr>
              <a:t>年まで申請できます。</a:t>
            </a:r>
            <a:endParaRPr lang="en-US" altLang="ja-JP" sz="1100" dirty="0">
              <a:latin typeface="+mn-ea"/>
              <a:cs typeface="メイリオ" pitchFamily="50" charset="-128"/>
            </a:endParaRPr>
          </a:p>
          <a:p>
            <a:pPr eaLnBrk="1" hangingPunct="1">
              <a:spcBef>
                <a:spcPts val="1035"/>
              </a:spcBef>
              <a:buClr>
                <a:srgbClr val="FC0128"/>
              </a:buClr>
              <a:buSzPct val="80000"/>
            </a:pPr>
            <a:r>
              <a:rPr lang="ja-JP" altLang="en-US" sz="1100" dirty="0">
                <a:latin typeface="+mn-ea"/>
                <a:cs typeface="メイリオ" pitchFamily="50" charset="-128"/>
              </a:rPr>
              <a:t>２／３に減額する場合は８か月分の金額を１２か月で返還します。１／２に減額する場合は６か月分の金額を１２か月で返還します。１／３に減額する場合は４か月分の金額を１２か月で返還します。１／４に減額する場合は３か月分の金額を１２か月で返還します。減額返還の申請は、日本学生支援機構に直接、皆さん自身が申請します。</a:t>
            </a:r>
            <a:endParaRPr lang="en-US" altLang="ja-JP" sz="1100" dirty="0">
              <a:latin typeface="+mn-ea"/>
              <a:cs typeface="メイリオ" pitchFamily="50" charset="-128"/>
            </a:endParaRPr>
          </a:p>
          <a:p>
            <a:pPr eaLnBrk="1" hangingPunct="1">
              <a:spcBef>
                <a:spcPts val="1035"/>
              </a:spcBef>
              <a:buClr>
                <a:srgbClr val="FC0128"/>
              </a:buClr>
              <a:buSzPct val="80000"/>
            </a:pPr>
            <a:r>
              <a:rPr lang="en-US" altLang="ja-JP" sz="1100" dirty="0">
                <a:latin typeface="+mn-ea"/>
                <a:cs typeface="メイリオ" pitchFamily="50" charset="-128"/>
              </a:rPr>
              <a:t>※</a:t>
            </a:r>
            <a:r>
              <a:rPr lang="ja-JP" altLang="en-US" sz="1100" dirty="0">
                <a:latin typeface="+mn-ea"/>
                <a:cs typeface="メイリオ" pitchFamily="50" charset="-128"/>
              </a:rPr>
              <a:t>第二種奨学金を含め、返還予定総額は変わりません。また、返還すべき元金や利息が免除されるわけではありません。</a:t>
            </a:r>
            <a:endParaRPr lang="en-US" altLang="ja-JP" sz="1100" dirty="0">
              <a:latin typeface="+mn-ea"/>
              <a:cs typeface="メイリオ" pitchFamily="50" charset="-128"/>
            </a:endParaRPr>
          </a:p>
          <a:p>
            <a:pPr eaLnBrk="1" hangingPunct="1">
              <a:spcBef>
                <a:spcPts val="1035"/>
              </a:spcBef>
              <a:buClr>
                <a:srgbClr val="FC0128"/>
              </a:buClr>
              <a:buSzPct val="80000"/>
            </a:pPr>
            <a:r>
              <a:rPr lang="en-US" altLang="ja-JP" sz="1100" dirty="0">
                <a:latin typeface="+mn-ea"/>
                <a:cs typeface="メイリオ" pitchFamily="50" charset="-128"/>
              </a:rPr>
              <a:t>※</a:t>
            </a:r>
            <a:r>
              <a:rPr lang="ja-JP" altLang="en-US" sz="1100" dirty="0">
                <a:latin typeface="+mn-ea"/>
                <a:cs typeface="メイリオ" pitchFamily="50" charset="-128"/>
              </a:rPr>
              <a:t>返還方法で「所得連動返還方式」を選択した場合には、減額返還を申し込むことはできません。</a:t>
            </a:r>
            <a:endParaRPr lang="en-US" altLang="ja-JP" sz="1100" dirty="0">
              <a:latin typeface="+mn-ea"/>
              <a:cs typeface="メイリオ" pitchFamily="50" charset="-128"/>
            </a:endParaRPr>
          </a:p>
          <a:p>
            <a:pPr eaLnBrk="1" hangingPunct="1">
              <a:spcBef>
                <a:spcPts val="1035"/>
              </a:spcBef>
              <a:buClr>
                <a:srgbClr val="FC0128"/>
              </a:buClr>
              <a:buSzPct val="80000"/>
            </a:pPr>
            <a:r>
              <a:rPr lang="ja-JP" altLang="en-US" sz="1100" dirty="0">
                <a:latin typeface="+mn-ea"/>
                <a:cs typeface="メイリオ" pitchFamily="50" charset="-128"/>
              </a:rPr>
              <a:t>（３）返還期限猶予</a:t>
            </a:r>
            <a:endParaRPr lang="en-US" altLang="ja-JP" sz="1100" dirty="0">
              <a:latin typeface="+mn-ea"/>
              <a:cs typeface="メイリオ" pitchFamily="50" charset="-128"/>
            </a:endParaRPr>
          </a:p>
          <a:p>
            <a:pPr defTabSz="946621" eaLnBrk="1" hangingPunct="1">
              <a:spcBef>
                <a:spcPts val="1035"/>
              </a:spcBef>
              <a:buClr>
                <a:srgbClr val="FC0128"/>
              </a:buClr>
              <a:buSzPct val="80000"/>
              <a:defRPr/>
            </a:pPr>
            <a:r>
              <a:rPr lang="ja-JP" altLang="en-US" sz="1100" dirty="0">
                <a:latin typeface="+mn-ea"/>
                <a:cs typeface="メイリオ" pitchFamily="50" charset="-128"/>
              </a:rPr>
              <a:t>低収入や失業などで返還が困難になった場合には、原則スカラネットパーソナルから申請してください。通算して</a:t>
            </a:r>
            <a:r>
              <a:rPr lang="en-US" altLang="ja-JP" sz="1100" dirty="0">
                <a:latin typeface="+mn-ea"/>
                <a:cs typeface="メイリオ" pitchFamily="50" charset="-128"/>
              </a:rPr>
              <a:t>10</a:t>
            </a:r>
            <a:r>
              <a:rPr lang="ja-JP" altLang="en-US" sz="1100" dirty="0">
                <a:latin typeface="+mn-ea"/>
                <a:cs typeface="メイリオ" pitchFamily="50" charset="-128"/>
              </a:rPr>
              <a:t>年まで申請できます。</a:t>
            </a:r>
            <a:endParaRPr lang="en-US" altLang="ja-JP" sz="1100" dirty="0">
              <a:latin typeface="+mn-ea"/>
              <a:cs typeface="メイリオ" pitchFamily="50" charset="-128"/>
            </a:endParaRPr>
          </a:p>
          <a:p>
            <a:pPr eaLnBrk="1" hangingPunct="1">
              <a:spcBef>
                <a:spcPts val="1035"/>
              </a:spcBef>
              <a:buClr>
                <a:srgbClr val="FC0128"/>
              </a:buClr>
              <a:buSzPct val="80000"/>
            </a:pPr>
            <a:r>
              <a:rPr lang="ja-JP" altLang="en-US" sz="1100" dirty="0">
                <a:latin typeface="+mn-ea"/>
                <a:cs typeface="メイリオ" pitchFamily="50" charset="-128"/>
              </a:rPr>
              <a:t>１年ごとに手続きをし、返還期限の猶予を皆さん自身が直接、日本学生支援機構に申請します。</a:t>
            </a:r>
            <a:endParaRPr lang="en-US" altLang="ja-JP" sz="1100" dirty="0">
              <a:latin typeface="+mn-ea"/>
              <a:cs typeface="メイリオ" pitchFamily="50" charset="-128"/>
            </a:endParaRPr>
          </a:p>
          <a:p>
            <a:pPr eaLnBrk="1" hangingPunct="1">
              <a:spcBef>
                <a:spcPts val="1035"/>
              </a:spcBef>
              <a:buClr>
                <a:srgbClr val="FC0128"/>
              </a:buClr>
              <a:buSzPct val="80000"/>
            </a:pPr>
            <a:r>
              <a:rPr lang="en-US" altLang="ja-JP" sz="1100" dirty="0">
                <a:latin typeface="+mn-ea"/>
                <a:cs typeface="メイリオ" pitchFamily="50" charset="-128"/>
              </a:rPr>
              <a:t>※</a:t>
            </a:r>
            <a:r>
              <a:rPr lang="ja-JP" altLang="en-US" sz="1100" dirty="0">
                <a:latin typeface="+mn-ea"/>
                <a:cs typeface="メイリオ" pitchFamily="50" charset="-128"/>
              </a:rPr>
              <a:t>第二種奨学金を含め、返還予定総額は変わりません。また、返還すべき元金や利息が免除されるわけではありません。</a:t>
            </a:r>
            <a:endParaRPr lang="en-US" altLang="ja-JP" sz="1100" dirty="0">
              <a:latin typeface="+mn-ea"/>
              <a:cs typeface="メイリオ" pitchFamily="50" charset="-128"/>
            </a:endParaRPr>
          </a:p>
        </p:txBody>
      </p:sp>
      <p:sp>
        <p:nvSpPr>
          <p:cNvPr id="839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C586BDC2-045D-4984-A0D4-B32D8790F796}" type="slidenum">
              <a:rPr lang="ja-JP" altLang="en-US" smtClean="0"/>
              <a:pPr eaLnBrk="1" fontAlgn="base" hangingPunct="1">
                <a:spcBef>
                  <a:spcPct val="0"/>
                </a:spcBef>
                <a:spcAft>
                  <a:spcPct val="0"/>
                </a:spcAft>
              </a:pPr>
              <a:t>11</a:t>
            </a:fld>
            <a:endParaRPr lang="ja-JP" altLang="en-US"/>
          </a:p>
        </p:txBody>
      </p:sp>
    </p:spTree>
    <p:extLst>
      <p:ext uri="{BB962C8B-B14F-4D97-AF65-F5344CB8AC3E}">
        <p14:creationId xmlns:p14="http://schemas.microsoft.com/office/powerpoint/2010/main" val="3669653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035"/>
              </a:spcBef>
              <a:buClr>
                <a:srgbClr val="FC0128"/>
              </a:buClr>
              <a:buSzPct val="80000"/>
            </a:pPr>
            <a:r>
              <a:rPr lang="ja-JP" altLang="en-US" dirty="0">
                <a:solidFill>
                  <a:schemeClr val="tx1"/>
                </a:solidFill>
                <a:latin typeface="+mn-ea"/>
              </a:rPr>
              <a:t>奨学金の返還が延滞してしまった場合は、</a:t>
            </a:r>
            <a:endParaRPr lang="en-US" altLang="ja-JP" dirty="0">
              <a:solidFill>
                <a:schemeClr val="tx1"/>
              </a:solidFill>
              <a:latin typeface="+mn-ea"/>
            </a:endParaRPr>
          </a:p>
          <a:p>
            <a:pPr eaLnBrk="1" hangingPunct="1">
              <a:spcBef>
                <a:spcPts val="1035"/>
              </a:spcBef>
              <a:buClr>
                <a:srgbClr val="FC0128"/>
              </a:buClr>
              <a:buSzPct val="80000"/>
            </a:pPr>
            <a:r>
              <a:rPr lang="ja-JP" altLang="en-US" dirty="0">
                <a:solidFill>
                  <a:schemeClr val="tx1"/>
                </a:solidFill>
                <a:latin typeface="+mn-ea"/>
              </a:rPr>
              <a:t>延滞金の賦課</a:t>
            </a:r>
            <a:endParaRPr lang="en-US" altLang="ja-JP" dirty="0">
              <a:solidFill>
                <a:schemeClr val="tx1"/>
              </a:solidFill>
              <a:latin typeface="+mn-ea"/>
            </a:endParaRPr>
          </a:p>
          <a:p>
            <a:pPr eaLnBrk="1" hangingPunct="1">
              <a:spcBef>
                <a:spcPts val="1035"/>
              </a:spcBef>
              <a:buClr>
                <a:srgbClr val="FC0128"/>
              </a:buClr>
              <a:buSzPct val="80000"/>
            </a:pPr>
            <a:r>
              <a:rPr lang="ja-JP" altLang="en-US" dirty="0">
                <a:solidFill>
                  <a:schemeClr val="tx1"/>
                </a:solidFill>
                <a:latin typeface="+mn-ea"/>
              </a:rPr>
              <a:t>機関保証を選択している人は、日本学生支援機構から保証機関へ保証債務の弁済を請求し、保証機関からの督促</a:t>
            </a:r>
          </a:p>
          <a:p>
            <a:pPr eaLnBrk="1" hangingPunct="1">
              <a:spcBef>
                <a:spcPts val="1035"/>
              </a:spcBef>
              <a:buClr>
                <a:srgbClr val="FC0128"/>
              </a:buClr>
              <a:buSzPct val="80000"/>
            </a:pPr>
            <a:r>
              <a:rPr lang="ja-JP" altLang="en-US" dirty="0">
                <a:solidFill>
                  <a:schemeClr val="tx1"/>
                </a:solidFill>
                <a:latin typeface="+mn-ea"/>
              </a:rPr>
              <a:t>人的保証を選択している人は、連帯保証人・保証人への督促</a:t>
            </a:r>
          </a:p>
          <a:p>
            <a:pPr eaLnBrk="1" hangingPunct="1">
              <a:spcBef>
                <a:spcPts val="1035"/>
              </a:spcBef>
              <a:buClr>
                <a:srgbClr val="FC0128"/>
              </a:buClr>
              <a:buSzPct val="80000"/>
            </a:pPr>
            <a:r>
              <a:rPr lang="ja-JP" altLang="en-US" dirty="0">
                <a:solidFill>
                  <a:schemeClr val="tx1"/>
                </a:solidFill>
                <a:latin typeface="+mn-ea"/>
              </a:rPr>
              <a:t>個人信用情報機関への登録</a:t>
            </a:r>
          </a:p>
          <a:p>
            <a:pPr eaLnBrk="1" hangingPunct="1">
              <a:spcBef>
                <a:spcPts val="1035"/>
              </a:spcBef>
              <a:buClr>
                <a:srgbClr val="FC0128"/>
              </a:buClr>
              <a:buSzPct val="80000"/>
            </a:pPr>
            <a:r>
              <a:rPr lang="ja-JP" altLang="en-US" dirty="0">
                <a:solidFill>
                  <a:schemeClr val="tx1"/>
                </a:solidFill>
                <a:latin typeface="+mn-ea"/>
              </a:rPr>
              <a:t>裁判所への法的手続き</a:t>
            </a:r>
            <a:endParaRPr lang="en-US" altLang="ja-JP" dirty="0">
              <a:solidFill>
                <a:schemeClr val="tx1"/>
              </a:solidFill>
              <a:latin typeface="+mn-ea"/>
            </a:endParaRPr>
          </a:p>
          <a:p>
            <a:pPr eaLnBrk="1" hangingPunct="1">
              <a:spcBef>
                <a:spcPts val="1035"/>
              </a:spcBef>
              <a:buClr>
                <a:srgbClr val="FC0128"/>
              </a:buClr>
              <a:buSzPct val="80000"/>
            </a:pPr>
            <a:endParaRPr lang="en-US" altLang="ja-JP" dirty="0">
              <a:solidFill>
                <a:schemeClr val="tx1"/>
              </a:solidFill>
              <a:latin typeface="+mn-ea"/>
            </a:endParaRPr>
          </a:p>
          <a:p>
            <a:pPr eaLnBrk="1" hangingPunct="1">
              <a:spcBef>
                <a:spcPts val="1035"/>
              </a:spcBef>
              <a:buClr>
                <a:srgbClr val="FC0128"/>
              </a:buClr>
              <a:buSzPct val="80000"/>
            </a:pPr>
            <a:r>
              <a:rPr lang="ja-JP" altLang="en-US" dirty="0">
                <a:solidFill>
                  <a:schemeClr val="tx1"/>
                </a:solidFill>
                <a:latin typeface="+mn-ea"/>
              </a:rPr>
              <a:t>の対象となります。</a:t>
            </a:r>
            <a:r>
              <a:rPr lang="ja-JP" altLang="en-US" dirty="0">
                <a:solidFill>
                  <a:schemeClr val="tx1"/>
                </a:solidFill>
                <a:latin typeface="+mn-ea"/>
                <a:cs typeface="メイリオ" pitchFamily="50" charset="-128"/>
              </a:rPr>
              <a:t>延滞する前に、必ず、日本学生支援機構に連絡して、先ほどの返還が困難となった時の救済制度の申請等について相談してください。</a:t>
            </a:r>
          </a:p>
          <a:p>
            <a:pPr eaLnBrk="1" hangingPunct="1">
              <a:spcBef>
                <a:spcPts val="1035"/>
              </a:spcBef>
              <a:buClr>
                <a:srgbClr val="FC0128"/>
              </a:buClr>
              <a:buSzPct val="80000"/>
            </a:pPr>
            <a:endParaRPr lang="en-US" altLang="ja-JP" dirty="0">
              <a:solidFill>
                <a:schemeClr val="tx1"/>
              </a:solidFill>
              <a:latin typeface="+mn-ea"/>
            </a:endParaRPr>
          </a:p>
        </p:txBody>
      </p:sp>
      <p:sp>
        <p:nvSpPr>
          <p:cNvPr id="849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8BEDA3C1-BB92-41C2-945E-5A948D820E1E}" type="slidenum">
              <a:rPr lang="ja-JP" altLang="en-US" smtClean="0"/>
              <a:pPr eaLnBrk="1" fontAlgn="base" hangingPunct="1">
                <a:spcBef>
                  <a:spcPct val="0"/>
                </a:spcBef>
                <a:spcAft>
                  <a:spcPct val="0"/>
                </a:spcAft>
              </a:pPr>
              <a:t>12</a:t>
            </a:fld>
            <a:endParaRPr lang="ja-JP" altLang="en-US"/>
          </a:p>
        </p:txBody>
      </p:sp>
    </p:spTree>
    <p:extLst>
      <p:ext uri="{BB962C8B-B14F-4D97-AF65-F5344CB8AC3E}">
        <p14:creationId xmlns:p14="http://schemas.microsoft.com/office/powerpoint/2010/main" val="3338687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スカラネット・パーソナルでは、奨学金に関する情報の閲覧や各種届出等などを行うことができます。</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また、在学中、貸与奨学金を継続するには、毎年</a:t>
            </a:r>
            <a:r>
              <a:rPr lang="en-US" altLang="ja-JP" dirty="0">
                <a:solidFill>
                  <a:schemeClr val="tx1"/>
                </a:solidFill>
              </a:rPr>
              <a:t>12</a:t>
            </a:r>
            <a:r>
              <a:rPr lang="ja-JP" altLang="en-US" dirty="0">
                <a:solidFill>
                  <a:schemeClr val="tx1"/>
                </a:solidFill>
              </a:rPr>
              <a:t>月</a:t>
            </a:r>
            <a:r>
              <a:rPr lang="en-US" altLang="ja-JP" dirty="0">
                <a:solidFill>
                  <a:schemeClr val="tx1"/>
                </a:solidFill>
              </a:rPr>
              <a:t>~2</a:t>
            </a:r>
            <a:r>
              <a:rPr lang="ja-JP" altLang="en-US" dirty="0">
                <a:solidFill>
                  <a:schemeClr val="tx1"/>
                </a:solidFill>
              </a:rPr>
              <a:t>月頃に、スカラネット・パーソナルを通じて、「奨学金継続願」を提出することになります。</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「貸与奨学生のしおり」を参考に、できるだけ早めの登録をお願いします。</a:t>
            </a:r>
            <a:endParaRPr lang="en-US" altLang="ja-JP" dirty="0">
              <a:solidFill>
                <a:schemeClr val="tx1"/>
              </a:solidFill>
            </a:endParaRPr>
          </a:p>
          <a:p>
            <a:pPr eaLnBrk="1" hangingPunct="1">
              <a:spcBef>
                <a:spcPct val="0"/>
              </a:spcBef>
            </a:pPr>
            <a:r>
              <a:rPr lang="ja-JP" altLang="en-US" dirty="0">
                <a:solidFill>
                  <a:schemeClr val="tx1"/>
                </a:solidFill>
              </a:rPr>
              <a:t>遅くとも、「奨学金継続願」を提出する</a:t>
            </a:r>
            <a:r>
              <a:rPr lang="en-US" altLang="ja-JP" dirty="0">
                <a:solidFill>
                  <a:schemeClr val="tx1"/>
                </a:solidFill>
              </a:rPr>
              <a:t>12</a:t>
            </a:r>
            <a:r>
              <a:rPr lang="ja-JP" altLang="en-US" dirty="0">
                <a:solidFill>
                  <a:schemeClr val="tx1"/>
                </a:solidFill>
              </a:rPr>
              <a:t>月上旬頃までには、必ず登録をしてください。</a:t>
            </a:r>
            <a:endParaRPr lang="en-US" altLang="ja-JP" dirty="0">
              <a:solidFill>
                <a:schemeClr val="tx1"/>
              </a:solidFill>
            </a:endParaRPr>
          </a:p>
        </p:txBody>
      </p:sp>
      <p:sp>
        <p:nvSpPr>
          <p:cNvPr id="604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4FCF5513-6199-4769-8F60-E88983FF5077}" type="slidenum">
              <a:rPr lang="ja-JP" altLang="en-US" smtClean="0"/>
              <a:pPr eaLnBrk="1" fontAlgn="base" hangingPunct="1">
                <a:spcBef>
                  <a:spcPct val="0"/>
                </a:spcBef>
                <a:spcAft>
                  <a:spcPct val="0"/>
                </a:spcAft>
              </a:pPr>
              <a:t>13</a:t>
            </a:fld>
            <a:endParaRPr lang="ja-JP" altLang="en-US"/>
          </a:p>
        </p:txBody>
      </p:sp>
    </p:spTree>
    <p:extLst>
      <p:ext uri="{BB962C8B-B14F-4D97-AF65-F5344CB8AC3E}">
        <p14:creationId xmlns:p14="http://schemas.microsoft.com/office/powerpoint/2010/main" val="3133118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621" eaLnBrk="1" hangingPunct="1">
              <a:spcBef>
                <a:spcPct val="0"/>
              </a:spcBef>
              <a:defRPr/>
            </a:pPr>
            <a:r>
              <a:rPr lang="ja-JP" altLang="en-US" dirty="0">
                <a:solidFill>
                  <a:schemeClr val="tx1"/>
                </a:solidFill>
                <a:latin typeface="+mn-ea"/>
              </a:rPr>
              <a:t>日本学生支援機構のホームページにある「奨学金貸与・返還シミュレーション」を使って、卒業後に返還する毎月の返還額を試算することができます。</a:t>
            </a:r>
            <a:endParaRPr lang="en-US" altLang="ja-JP" dirty="0">
              <a:solidFill>
                <a:schemeClr val="tx1"/>
              </a:solidFill>
              <a:latin typeface="+mn-ea"/>
            </a:endParaRPr>
          </a:p>
          <a:p>
            <a:pPr defTabSz="946621" eaLnBrk="1" hangingPunct="1">
              <a:spcBef>
                <a:spcPct val="0"/>
              </a:spcBef>
              <a:defRPr/>
            </a:pPr>
            <a:endParaRPr lang="en-US" altLang="ja-JP" dirty="0">
              <a:solidFill>
                <a:schemeClr val="tx1"/>
              </a:solidFill>
              <a:latin typeface="+mn-ea"/>
            </a:endParaRPr>
          </a:p>
          <a:p>
            <a:pPr defTabSz="946621" eaLnBrk="1" hangingPunct="1">
              <a:spcBef>
                <a:spcPct val="0"/>
              </a:spcBef>
              <a:defRPr/>
            </a:pPr>
            <a:r>
              <a:rPr lang="ja-JP" altLang="en-US" dirty="0">
                <a:solidFill>
                  <a:schemeClr val="tx1"/>
                </a:solidFill>
                <a:latin typeface="+mn-ea"/>
              </a:rPr>
              <a:t>在学中から、「毎月の返還額はいくらになるのか」、「返還期間はどれくらいなのか」といった試算をして、返還額を確認し、将来の返還を意識して、状況によっては、奨学金の減額等についても検討するようにしてください。</a:t>
            </a:r>
            <a:endParaRPr lang="en-US" altLang="ja-JP" dirty="0">
              <a:solidFill>
                <a:schemeClr val="tx1"/>
              </a:solidFill>
              <a:latin typeface="+mn-ea"/>
            </a:endParaRPr>
          </a:p>
          <a:p>
            <a:pPr defTabSz="946621" eaLnBrk="1" hangingPunct="1">
              <a:spcBef>
                <a:spcPct val="0"/>
              </a:spcBef>
              <a:defRPr/>
            </a:pPr>
            <a:endParaRPr lang="en-US" altLang="ja-JP" dirty="0">
              <a:solidFill>
                <a:schemeClr val="tx1"/>
              </a:solidFill>
              <a:latin typeface="+mn-ea"/>
            </a:endParaRPr>
          </a:p>
        </p:txBody>
      </p:sp>
      <p:sp>
        <p:nvSpPr>
          <p:cNvPr id="614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789C0BB1-1665-48FB-8A60-B99ABC362A91}" type="slidenum">
              <a:rPr lang="ja-JP" altLang="en-US" smtClean="0"/>
              <a:pPr eaLnBrk="1" fontAlgn="base" hangingPunct="1">
                <a:spcBef>
                  <a:spcPct val="0"/>
                </a:spcBef>
                <a:spcAft>
                  <a:spcPct val="0"/>
                </a:spcAft>
              </a:pPr>
              <a:t>14</a:t>
            </a:fld>
            <a:endParaRPr lang="ja-JP" altLang="en-US"/>
          </a:p>
        </p:txBody>
      </p:sp>
    </p:spTree>
    <p:extLst>
      <p:ext uri="{BB962C8B-B14F-4D97-AF65-F5344CB8AC3E}">
        <p14:creationId xmlns:p14="http://schemas.microsoft.com/office/powerpoint/2010/main" val="431233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「返還誓約書」とは、皆さんと日本学生支援機構との間の奨学金の貸し借りを確認する契約書です。</a:t>
            </a:r>
            <a:endParaRPr lang="en-US" altLang="ja-JP" dirty="0">
              <a:solidFill>
                <a:schemeClr val="tx1"/>
              </a:solidFill>
            </a:endParaRPr>
          </a:p>
          <a:p>
            <a:pPr eaLnBrk="1" hangingPunct="1">
              <a:spcBef>
                <a:spcPct val="0"/>
              </a:spcBef>
            </a:pPr>
            <a:r>
              <a:rPr lang="ja-JP" altLang="en-US" dirty="0">
                <a:solidFill>
                  <a:schemeClr val="tx1"/>
                </a:solidFill>
              </a:rPr>
              <a:t>返還誓約書に不備がある場合、奨学金の振込みはとまります。</a:t>
            </a:r>
            <a:endParaRPr lang="en-US" altLang="ja-JP" dirty="0">
              <a:solidFill>
                <a:schemeClr val="tx1"/>
              </a:solidFill>
            </a:endParaRPr>
          </a:p>
          <a:p>
            <a:pPr eaLnBrk="1" hangingPunct="1">
              <a:spcBef>
                <a:spcPct val="0"/>
              </a:spcBef>
            </a:pPr>
            <a:r>
              <a:rPr lang="ja-JP" altLang="en-US" dirty="0">
                <a:solidFill>
                  <a:schemeClr val="tx1"/>
                </a:solidFill>
              </a:rPr>
              <a:t>返還誓約書を提出しない場合、奨学金を借りることはできません。採用を取り消します。</a:t>
            </a:r>
          </a:p>
        </p:txBody>
      </p:sp>
      <p:sp>
        <p:nvSpPr>
          <p:cNvPr id="563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A056E6B6-7F6B-4BCC-A3E7-BF6D99FC072D}" type="slidenum">
              <a:rPr lang="ja-JP" altLang="en-US" smtClean="0"/>
              <a:pPr eaLnBrk="1" fontAlgn="base" hangingPunct="1">
                <a:spcBef>
                  <a:spcPct val="0"/>
                </a:spcBef>
                <a:spcAft>
                  <a:spcPct val="0"/>
                </a:spcAft>
              </a:pPr>
              <a:t>15</a:t>
            </a:fld>
            <a:endParaRPr lang="ja-JP" altLang="en-US"/>
          </a:p>
        </p:txBody>
      </p:sp>
    </p:spTree>
    <p:extLst>
      <p:ext uri="{BB962C8B-B14F-4D97-AF65-F5344CB8AC3E}">
        <p14:creationId xmlns:p14="http://schemas.microsoft.com/office/powerpoint/2010/main" val="2120383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それでは、この説明会の後に、皆さんに提出していただく「返還誓約書」の作成方法について説明します。</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「返還誓約書」とは、あなたと日本学生支援機構との間の奨学金の貸し借りを確認する契約書です。</a:t>
            </a:r>
          </a:p>
          <a:p>
            <a:pPr eaLnBrk="1" hangingPunct="1">
              <a:spcBef>
                <a:spcPct val="0"/>
              </a:spcBef>
            </a:pPr>
            <a:r>
              <a:rPr lang="ja-JP" altLang="en-US" dirty="0">
                <a:solidFill>
                  <a:schemeClr val="tx1"/>
                </a:solidFill>
              </a:rPr>
              <a:t>今から説明する内容を理解し、必要事項を漏れなく記入・押印のうえ、添付書類を全て揃えて、●月●日までに、奨学金担当窓口まで提出してください。</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提出時には、添付書類を全て揃える必要があります。不備は認められません。</a:t>
            </a:r>
            <a:endParaRPr lang="en-US" altLang="ja-JP" dirty="0">
              <a:solidFill>
                <a:schemeClr val="tx1"/>
              </a:solidFill>
            </a:endParaRPr>
          </a:p>
          <a:p>
            <a:pPr eaLnBrk="1" hangingPunct="1">
              <a:spcBef>
                <a:spcPct val="0"/>
              </a:spcBef>
            </a:pPr>
            <a:r>
              <a:rPr lang="ja-JP" altLang="en-US" dirty="0">
                <a:solidFill>
                  <a:schemeClr val="tx1"/>
                </a:solidFill>
              </a:rPr>
              <a:t>説明をしっかり理解し、期限までに必ず提出してください。</a:t>
            </a:r>
            <a:endParaRPr lang="en-US" altLang="ja-JP" dirty="0">
              <a:solidFill>
                <a:schemeClr val="tx1"/>
              </a:solidFill>
            </a:endParaRPr>
          </a:p>
          <a:p>
            <a:pPr eaLnBrk="1" hangingPunct="1">
              <a:spcBef>
                <a:spcPct val="0"/>
              </a:spcBef>
            </a:pPr>
            <a:r>
              <a:rPr lang="ja-JP" altLang="en-US" dirty="0">
                <a:solidFill>
                  <a:schemeClr val="tx1"/>
                </a:solidFill>
              </a:rPr>
              <a:t>期限までに提出できない場合は、採用を取り消すとともに、振込済の奨学金の全額を速やかに返金する必要があります。</a:t>
            </a:r>
            <a:endParaRPr lang="en-US" altLang="ja-JP" dirty="0">
              <a:solidFill>
                <a:schemeClr val="tx1"/>
              </a:solidFill>
            </a:endParaRPr>
          </a:p>
          <a:p>
            <a:pPr eaLnBrk="1" hangingPunct="1">
              <a:spcBef>
                <a:spcPct val="0"/>
              </a:spcBef>
            </a:pPr>
            <a:r>
              <a:rPr lang="ja-JP" altLang="en-US" dirty="0">
                <a:solidFill>
                  <a:schemeClr val="tx1"/>
                </a:solidFill>
              </a:rPr>
              <a:t>書類を整えるうえでわからないことがあれば、すぐに奨学金担当窓口に相談してください。</a:t>
            </a:r>
            <a:endParaRPr lang="en-US" altLang="ja-JP" dirty="0">
              <a:solidFill>
                <a:schemeClr val="tx1"/>
              </a:solidFill>
            </a:endParaRPr>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6BA7A87D-2126-4691-AB19-4E0F9E9F808C}" type="slidenum">
              <a:rPr lang="ja-JP" altLang="en-US" smtClean="0"/>
              <a:pPr eaLnBrk="1" fontAlgn="base" hangingPunct="1">
                <a:spcBef>
                  <a:spcPct val="0"/>
                </a:spcBef>
                <a:spcAft>
                  <a:spcPct val="0"/>
                </a:spcAft>
              </a:pPr>
              <a:t>16</a:t>
            </a:fld>
            <a:endParaRPr lang="ja-JP" altLang="en-US"/>
          </a:p>
        </p:txBody>
      </p:sp>
    </p:spTree>
    <p:extLst>
      <p:ext uri="{BB962C8B-B14F-4D97-AF65-F5344CB8AC3E}">
        <p14:creationId xmlns:p14="http://schemas.microsoft.com/office/powerpoint/2010/main" val="3397235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xfrm>
            <a:off x="995363" y="52388"/>
            <a:ext cx="5113337"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xfrm>
            <a:off x="514221" y="3939320"/>
            <a:ext cx="6075623" cy="6071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100" dirty="0"/>
              <a:t>まずお願いです。「返還誓約書」を作成する際は、「貸与奨学生のしおり（ダイジェスト版）」、を参照し、慎重に作成してください。また、詳細は、日本学生支援機構のホームページに掲載している「貸与奨学生のしおり」も参考にしてください。</a:t>
            </a:r>
            <a:endParaRPr lang="en-US" altLang="ja-JP" sz="1100" dirty="0"/>
          </a:p>
          <a:p>
            <a:pPr eaLnBrk="1" hangingPunct="1">
              <a:spcBef>
                <a:spcPct val="0"/>
              </a:spcBef>
            </a:pPr>
            <a:endParaRPr lang="en-US" altLang="ja-JP" sz="1100" dirty="0"/>
          </a:p>
          <a:p>
            <a:pPr eaLnBrk="1" hangingPunct="1">
              <a:spcBef>
                <a:spcPct val="0"/>
              </a:spcBef>
            </a:pPr>
            <a:r>
              <a:rPr lang="ja-JP" altLang="ja-JP" sz="1100" dirty="0"/>
              <a:t>返還誓約書には</a:t>
            </a:r>
            <a:r>
              <a:rPr lang="ja-JP" altLang="en-US" sz="1100" dirty="0"/>
              <a:t>、皆さん自身</a:t>
            </a:r>
            <a:r>
              <a:rPr lang="ja-JP" altLang="ja-JP" sz="1100" dirty="0"/>
              <a:t>がスカラネットで入力した情報が印字されています。印字内容に誤りがないか</a:t>
            </a:r>
            <a:r>
              <a:rPr lang="ja-JP" altLang="en-US" sz="1100" dirty="0"/>
              <a:t>、</a:t>
            </a:r>
            <a:r>
              <a:rPr lang="ja-JP" altLang="ja-JP" sz="1100" dirty="0"/>
              <a:t>十分確認してください。</a:t>
            </a:r>
            <a:endParaRPr lang="ja-JP" altLang="en-US" sz="1100" dirty="0"/>
          </a:p>
          <a:p>
            <a:pPr defTabSz="946621" eaLnBrk="1" hangingPunct="1">
              <a:spcBef>
                <a:spcPct val="0"/>
              </a:spcBef>
              <a:defRPr/>
            </a:pPr>
            <a:r>
              <a:rPr lang="ja-JP" altLang="en-US" sz="1100" dirty="0"/>
              <a:t>誤りがある場合は、所定の用紙への記入が必要になることもありますので、その場合は、奨学金担当窓口に相談してください。</a:t>
            </a:r>
            <a:endParaRPr lang="en-US" altLang="ja-JP" sz="1100" dirty="0"/>
          </a:p>
          <a:p>
            <a:pPr eaLnBrk="1" hangingPunct="1">
              <a:spcBef>
                <a:spcPct val="0"/>
              </a:spcBef>
            </a:pPr>
            <a:endParaRPr lang="en-US" altLang="ja-JP" sz="1100" dirty="0"/>
          </a:p>
          <a:p>
            <a:pPr eaLnBrk="1" hangingPunct="1">
              <a:spcBef>
                <a:spcPct val="0"/>
              </a:spcBef>
            </a:pPr>
            <a:r>
              <a:rPr lang="ja-JP" altLang="en-US" sz="1100" dirty="0"/>
              <a:t>①</a:t>
            </a:r>
            <a:r>
              <a:rPr lang="ja-JP" altLang="ja-JP" sz="1100" dirty="0"/>
              <a:t>には</a:t>
            </a:r>
            <a:r>
              <a:rPr lang="ja-JP" altLang="en-US" sz="1100" dirty="0"/>
              <a:t>皆さん</a:t>
            </a:r>
            <a:r>
              <a:rPr lang="ja-JP" altLang="ja-JP" sz="1100" dirty="0"/>
              <a:t>が</a:t>
            </a:r>
            <a:r>
              <a:rPr lang="ja-JP" altLang="en-US" sz="1100" dirty="0"/>
              <a:t>利用する</a:t>
            </a:r>
            <a:r>
              <a:rPr lang="ja-JP" altLang="ja-JP" sz="1100" dirty="0"/>
              <a:t>奨学金の種類が印字されています。</a:t>
            </a:r>
            <a:endParaRPr lang="en-US" altLang="ja-JP" sz="1100" dirty="0"/>
          </a:p>
          <a:p>
            <a:pPr eaLnBrk="1" hangingPunct="1">
              <a:spcBef>
                <a:spcPct val="0"/>
              </a:spcBef>
            </a:pPr>
            <a:r>
              <a:rPr lang="ja-JP" altLang="en-US" sz="1100" dirty="0"/>
              <a:t>第一種奨学金は無利子、第二種奨学金は有利子の貸与奨学金です。</a:t>
            </a:r>
            <a:endParaRPr lang="ja-JP" altLang="ja-JP" sz="1100" dirty="0"/>
          </a:p>
          <a:p>
            <a:pPr eaLnBrk="1" hangingPunct="1">
              <a:spcBef>
                <a:spcPct val="0"/>
              </a:spcBef>
            </a:pPr>
            <a:endParaRPr lang="en-US" altLang="ja-JP" sz="1100" dirty="0"/>
          </a:p>
          <a:p>
            <a:pPr eaLnBrk="1" hangingPunct="1">
              <a:spcBef>
                <a:spcPct val="0"/>
              </a:spcBef>
            </a:pPr>
            <a:r>
              <a:rPr lang="ja-JP" altLang="en-US" sz="1100" dirty="0"/>
              <a:t>②</a:t>
            </a:r>
            <a:r>
              <a:rPr lang="ja-JP" altLang="ja-JP" sz="1100" dirty="0"/>
              <a:t>には</a:t>
            </a:r>
            <a:r>
              <a:rPr lang="ja-JP" altLang="en-US" sz="1100" dirty="0"/>
              <a:t>皆さん</a:t>
            </a:r>
            <a:r>
              <a:rPr lang="ja-JP" altLang="ja-JP" sz="1100" dirty="0"/>
              <a:t>が選択した</a:t>
            </a:r>
            <a:r>
              <a:rPr lang="ja-JP" altLang="en-US" sz="1100" dirty="0"/>
              <a:t>希望</a:t>
            </a:r>
            <a:r>
              <a:rPr lang="ja-JP" altLang="ja-JP" sz="1100" dirty="0"/>
              <a:t>月額で、予定の貸与</a:t>
            </a:r>
            <a:r>
              <a:rPr lang="ja-JP" altLang="en-US" sz="1100" dirty="0"/>
              <a:t>終期</a:t>
            </a:r>
            <a:r>
              <a:rPr lang="ja-JP" altLang="ja-JP" sz="1100" dirty="0"/>
              <a:t>まで奨学金の貸与を受けた場合の借用総額が印字されていま</a:t>
            </a:r>
            <a:r>
              <a:rPr lang="ja-JP" altLang="en-US" sz="1100" dirty="0"/>
              <a:t>す。</a:t>
            </a:r>
            <a:endParaRPr lang="en-US" altLang="ja-JP" sz="1100" dirty="0"/>
          </a:p>
          <a:p>
            <a:pPr eaLnBrk="1" hangingPunct="1">
              <a:spcBef>
                <a:spcPct val="0"/>
              </a:spcBef>
            </a:pPr>
            <a:r>
              <a:rPr lang="ja-JP" altLang="en-US" sz="1100" dirty="0"/>
              <a:t>また、給付奨学金あるいは授業料等減免を受けながら第一種奨学金を併せて利用する場合は、第一種奨学金の貸与月額が自動的に調整されます。これを「併給調整」といい、併給調整後の貸与月額が申込時の希望月額を上回る場合は、併給調整後の貸与月額により算出した金額が印字されます。　なお、併給調整により実際の第一種奨学金の貸与月額がゼロ円となる場合がありますが、その場合でも返還誓約書の提出は必要です。</a:t>
            </a:r>
            <a:endParaRPr lang="en-US" altLang="ja-JP" sz="1100" dirty="0"/>
          </a:p>
          <a:p>
            <a:pPr eaLnBrk="1" hangingPunct="1">
              <a:spcBef>
                <a:spcPct val="0"/>
              </a:spcBef>
            </a:pPr>
            <a:endParaRPr lang="en-US" altLang="ja-JP" sz="1100" dirty="0"/>
          </a:p>
          <a:p>
            <a:pPr eaLnBrk="1" hangingPunct="1">
              <a:spcBef>
                <a:spcPct val="0"/>
              </a:spcBef>
            </a:pPr>
            <a:r>
              <a:rPr lang="ja-JP" altLang="en-US" sz="1100" dirty="0"/>
              <a:t>③</a:t>
            </a:r>
            <a:r>
              <a:rPr lang="ja-JP" altLang="ja-JP" sz="1100" dirty="0"/>
              <a:t>には</a:t>
            </a:r>
            <a:r>
              <a:rPr lang="ja-JP" altLang="en-US" sz="1100" dirty="0"/>
              <a:t>皆さん</a:t>
            </a:r>
            <a:r>
              <a:rPr lang="ja-JP" altLang="ja-JP" sz="1100" dirty="0"/>
              <a:t>の奨学生番号、住所、氏名、</a:t>
            </a:r>
            <a:r>
              <a:rPr lang="ja-JP" altLang="en-US" sz="1100" dirty="0"/>
              <a:t>フリガナ、電話番号、</a:t>
            </a:r>
            <a:r>
              <a:rPr lang="ja-JP" altLang="ja-JP" sz="1100" dirty="0"/>
              <a:t>生年月日</a:t>
            </a:r>
            <a:r>
              <a:rPr lang="ja-JP" altLang="en-US" sz="1100" dirty="0"/>
              <a:t>が印字されています。</a:t>
            </a:r>
            <a:endParaRPr lang="en-US" altLang="ja-JP" sz="1100" dirty="0"/>
          </a:p>
          <a:p>
            <a:pPr eaLnBrk="1" hangingPunct="1">
              <a:spcBef>
                <a:spcPct val="0"/>
              </a:spcBef>
            </a:pPr>
            <a:endParaRPr lang="en-US" altLang="ja-JP" sz="1100" dirty="0"/>
          </a:p>
          <a:p>
            <a:pPr eaLnBrk="1" hangingPunct="1">
              <a:spcBef>
                <a:spcPct val="0"/>
              </a:spcBef>
            </a:pPr>
            <a:r>
              <a:rPr lang="ja-JP" altLang="en-US" sz="1100" dirty="0"/>
              <a:t>④には、</a:t>
            </a:r>
            <a:r>
              <a:rPr lang="ja-JP" altLang="ja-JP" sz="1100" dirty="0"/>
              <a:t>機関保証制度を選択した人は</a:t>
            </a:r>
            <a:r>
              <a:rPr lang="ja-JP" altLang="en-US" sz="1100" dirty="0"/>
              <a:t>、</a:t>
            </a:r>
            <a:r>
              <a:rPr lang="ja-JP" altLang="ja-JP" sz="1100" dirty="0"/>
              <a:t>本人以外の連絡先の情報、未成年</a:t>
            </a:r>
            <a:r>
              <a:rPr lang="ja-JP" altLang="en-US" sz="1100" dirty="0"/>
              <a:t>者の場合</a:t>
            </a:r>
            <a:r>
              <a:rPr lang="ja-JP" altLang="ja-JP" sz="1100" dirty="0"/>
              <a:t>は親権者の情報</a:t>
            </a:r>
            <a:r>
              <a:rPr lang="ja-JP" altLang="en-US" sz="1100" dirty="0"/>
              <a:t>が印字されています。</a:t>
            </a:r>
            <a:r>
              <a:rPr lang="ja-JP" altLang="ja-JP" sz="1100" dirty="0"/>
              <a:t>人的保証制度</a:t>
            </a:r>
            <a:r>
              <a:rPr lang="ja-JP" altLang="en-US" sz="1100" dirty="0"/>
              <a:t>を</a:t>
            </a:r>
            <a:r>
              <a:rPr lang="ja-JP" altLang="ja-JP" sz="1100" dirty="0"/>
              <a:t>選択</a:t>
            </a:r>
            <a:r>
              <a:rPr lang="ja-JP" altLang="en-US" sz="1100" dirty="0"/>
              <a:t>した</a:t>
            </a:r>
            <a:r>
              <a:rPr lang="ja-JP" altLang="ja-JP" sz="1100" dirty="0"/>
              <a:t>人は</a:t>
            </a:r>
            <a:r>
              <a:rPr lang="ja-JP" altLang="en-US" sz="1100" dirty="0"/>
              <a:t>、</a:t>
            </a:r>
            <a:r>
              <a:rPr lang="ja-JP" altLang="ja-JP" sz="1100" dirty="0"/>
              <a:t>連帯保証人と保証人の情報</a:t>
            </a:r>
            <a:r>
              <a:rPr lang="ja-JP" altLang="en-US" sz="1100" dirty="0"/>
              <a:t>、未成年の場合は親権者の情報が</a:t>
            </a:r>
            <a:r>
              <a:rPr lang="ja-JP" altLang="ja-JP" sz="1100" dirty="0"/>
              <a:t>印字されています。</a:t>
            </a:r>
          </a:p>
          <a:p>
            <a:pPr eaLnBrk="1" hangingPunct="1">
              <a:spcBef>
                <a:spcPct val="0"/>
              </a:spcBef>
            </a:pPr>
            <a:endParaRPr lang="en-US" altLang="ja-JP" sz="1100" dirty="0"/>
          </a:p>
          <a:p>
            <a:pPr eaLnBrk="1" hangingPunct="1">
              <a:spcBef>
                <a:spcPct val="0"/>
              </a:spcBef>
            </a:pPr>
            <a:r>
              <a:rPr lang="ja-JP" altLang="en-US" sz="1100" dirty="0"/>
              <a:t>⑤</a:t>
            </a:r>
            <a:r>
              <a:rPr lang="ja-JP" altLang="ja-JP" sz="1100" dirty="0"/>
              <a:t>の「貸与の条件（予定）」には</a:t>
            </a:r>
            <a:r>
              <a:rPr lang="ja-JP" altLang="en-US" sz="1100" dirty="0"/>
              <a:t>、</a:t>
            </a:r>
            <a:r>
              <a:rPr lang="ja-JP" altLang="ja-JP" sz="1100" dirty="0"/>
              <a:t>予定する貸与期間、貸与月額などが印字されています。</a:t>
            </a:r>
          </a:p>
          <a:p>
            <a:pPr eaLnBrk="1" hangingPunct="1">
              <a:spcBef>
                <a:spcPct val="0"/>
              </a:spcBef>
            </a:pPr>
            <a:endParaRPr lang="en-US" altLang="ja-JP" sz="1100" dirty="0"/>
          </a:p>
          <a:p>
            <a:pPr eaLnBrk="1" hangingPunct="1">
              <a:spcBef>
                <a:spcPct val="0"/>
              </a:spcBef>
            </a:pPr>
            <a:r>
              <a:rPr lang="ja-JP" altLang="en-US" sz="1100" dirty="0"/>
              <a:t>⑥</a:t>
            </a:r>
            <a:r>
              <a:rPr lang="ja-JP" altLang="ja-JP" sz="1100" dirty="0"/>
              <a:t>の「返還の条件（目安）」には</a:t>
            </a:r>
            <a:r>
              <a:rPr lang="ja-JP" altLang="en-US" sz="1100" dirty="0"/>
              <a:t>、⑤</a:t>
            </a:r>
            <a:r>
              <a:rPr lang="ja-JP" altLang="ja-JP" sz="1100" dirty="0"/>
              <a:t>の「貸与の条件（予定）」に印字された内容で貸与を受けた場合の</a:t>
            </a:r>
            <a:r>
              <a:rPr lang="ja-JP" altLang="en-US" sz="1100" dirty="0"/>
              <a:t>、</a:t>
            </a:r>
            <a:r>
              <a:rPr lang="ja-JP" altLang="ja-JP" sz="1100" dirty="0"/>
              <a:t>返還の条件の目安が印字されています。</a:t>
            </a:r>
            <a:endParaRPr lang="en-US" altLang="ja-JP" sz="1100" dirty="0"/>
          </a:p>
          <a:p>
            <a:pPr eaLnBrk="1" hangingPunct="1">
              <a:spcBef>
                <a:spcPct val="0"/>
              </a:spcBef>
            </a:pPr>
            <a:r>
              <a:rPr lang="ja-JP" altLang="en-US" sz="1100" dirty="0"/>
              <a:t>皆さん</a:t>
            </a:r>
            <a:r>
              <a:rPr lang="ja-JP" altLang="ja-JP" sz="1100" dirty="0"/>
              <a:t>が、貸与終了後に返還する総額の目安は「総支払い額」の金額となります。</a:t>
            </a:r>
          </a:p>
          <a:p>
            <a:pPr eaLnBrk="1" hangingPunct="1">
              <a:spcBef>
                <a:spcPct val="0"/>
              </a:spcBef>
            </a:pPr>
            <a:r>
              <a:rPr lang="ja-JP" altLang="en-US" sz="1100" dirty="0"/>
              <a:t>　</a:t>
            </a:r>
            <a:r>
              <a:rPr lang="ja-JP" altLang="ja-JP" sz="1100" dirty="0"/>
              <a:t>また、</a:t>
            </a:r>
            <a:r>
              <a:rPr lang="ja-JP" altLang="en-US" sz="1100" dirty="0"/>
              <a:t>第二種奨学金の貸与を受けている人は、申し込み時に</a:t>
            </a:r>
            <a:r>
              <a:rPr lang="ja-JP" altLang="ja-JP" sz="1100" dirty="0"/>
              <a:t>選択した利率の算定方法、「利率固定方式」</a:t>
            </a:r>
            <a:r>
              <a:rPr lang="ja-JP" altLang="en-US" sz="1100" dirty="0"/>
              <a:t>、</a:t>
            </a:r>
            <a:r>
              <a:rPr lang="ja-JP" altLang="ja-JP" sz="1100" dirty="0"/>
              <a:t>または「利率見直し方式」のいずれかが印字されているので確認してください。</a:t>
            </a:r>
            <a:endParaRPr lang="en-US" altLang="ja-JP" sz="1100" dirty="0"/>
          </a:p>
          <a:p>
            <a:pPr eaLnBrk="1" hangingPunct="1">
              <a:spcBef>
                <a:spcPct val="0"/>
              </a:spcBef>
            </a:pPr>
            <a:endParaRPr lang="en-US" altLang="ja-JP" sz="1100" dirty="0">
              <a:latin typeface="ＭＳ Ｐゴシック 本文"/>
            </a:endParaRPr>
          </a:p>
          <a:p>
            <a:pPr eaLnBrk="1" hangingPunct="1">
              <a:spcBef>
                <a:spcPct val="0"/>
              </a:spcBef>
            </a:pPr>
            <a:r>
              <a:rPr lang="ja-JP" altLang="en-US" sz="1100" dirty="0">
                <a:latin typeface="ＭＳ Ｐゴシック 本文"/>
              </a:rPr>
              <a:t>⑦提出時には、「返還の条件」の月賦返還１、または併用返還２、のどちらかを選択してください。提出後に変更することはできませんので、よく考えてチェックボックスにレ点をつけてください。</a:t>
            </a:r>
            <a:endParaRPr lang="en-US" altLang="ja-JP" sz="1100" dirty="0">
              <a:latin typeface="ＭＳ Ｐゴシック 本文"/>
            </a:endParaRPr>
          </a:p>
          <a:p>
            <a:pPr eaLnBrk="1" hangingPunct="1">
              <a:spcBef>
                <a:spcPct val="0"/>
              </a:spcBef>
            </a:pPr>
            <a:r>
              <a:rPr lang="ja-JP" altLang="en-US" sz="1100" dirty="0">
                <a:latin typeface="ＭＳ Ｐゴシック 本文"/>
              </a:rPr>
              <a:t>なお、所得連動返還方式を選択した場合は月賦返還となりますので、割賦方法選択の必要はありません（月賦返還の項目に、アスタリスクが最初から印字されます）。</a:t>
            </a:r>
            <a:endParaRPr lang="en-US" altLang="ja-JP" sz="1100" dirty="0">
              <a:latin typeface="ＭＳ Ｐゴシック 本文"/>
            </a:endParaRPr>
          </a:p>
        </p:txBody>
      </p:sp>
      <p:sp>
        <p:nvSpPr>
          <p:cNvPr id="665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03818892-A017-4226-BBFD-BEF4361019D5}" type="slidenum">
              <a:rPr lang="ja-JP" altLang="en-US" smtClean="0"/>
              <a:pPr eaLnBrk="1" fontAlgn="base" hangingPunct="1">
                <a:spcBef>
                  <a:spcPct val="0"/>
                </a:spcBef>
                <a:spcAft>
                  <a:spcPct val="0"/>
                </a:spcAft>
              </a:pPr>
              <a:t>17</a:t>
            </a:fld>
            <a:endParaRPr lang="ja-JP" altLang="en-US" dirty="0"/>
          </a:p>
        </p:txBody>
      </p:sp>
    </p:spTree>
    <p:extLst>
      <p:ext uri="{BB962C8B-B14F-4D97-AF65-F5344CB8AC3E}">
        <p14:creationId xmlns:p14="http://schemas.microsoft.com/office/powerpoint/2010/main" val="727326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p:cNvSpPr>
            <a:spLocks noGrp="1"/>
          </p:cNvSpPr>
          <p:nvPr>
            <p:ph type="body" idx="1"/>
          </p:nvPr>
        </p:nvSpPr>
        <p:spPr/>
        <p:txBody>
          <a:bodyPr/>
          <a:lstStyle/>
          <a:p>
            <a:pPr eaLnBrk="1" fontAlgn="auto" hangingPunct="1">
              <a:spcBef>
                <a:spcPts val="0"/>
              </a:spcBef>
              <a:spcAft>
                <a:spcPts val="0"/>
              </a:spcAft>
              <a:defRPr/>
            </a:pPr>
            <a:r>
              <a:rPr lang="ja-JP" altLang="en-US" dirty="0">
                <a:solidFill>
                  <a:schemeClr val="tx1"/>
                </a:solidFill>
              </a:rPr>
              <a:t>第二種奨学金は返還時に、貸与総額に利子を加えた額を返還する必要があります。</a:t>
            </a:r>
            <a:endParaRPr lang="en-US" altLang="ja-JP"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rPr>
              <a:t>利子の額は、適応される利率によって異なります。</a:t>
            </a:r>
            <a:endParaRPr lang="en-US" altLang="ja-JP" dirty="0">
              <a:solidFill>
                <a:schemeClr val="tx1"/>
              </a:solidFill>
            </a:endParaRPr>
          </a:p>
          <a:p>
            <a:pPr eaLnBrk="1" fontAlgn="auto" hangingPunct="1">
              <a:spcBef>
                <a:spcPts val="0"/>
              </a:spcBef>
              <a:spcAft>
                <a:spcPts val="0"/>
              </a:spcAft>
              <a:defRPr/>
            </a:pPr>
            <a:endParaRPr lang="en-US" altLang="ja-JP" dirty="0">
              <a:solidFill>
                <a:schemeClr val="tx1"/>
              </a:solidFill>
            </a:endParaRPr>
          </a:p>
          <a:p>
            <a:pPr eaLnBrk="1" fontAlgn="auto" hangingPunct="1">
              <a:spcBef>
                <a:spcPts val="0"/>
              </a:spcBef>
              <a:spcAft>
                <a:spcPts val="0"/>
              </a:spcAft>
              <a:defRPr/>
            </a:pPr>
            <a:r>
              <a:rPr lang="ja-JP" altLang="en-US" dirty="0">
                <a:solidFill>
                  <a:schemeClr val="tx1"/>
                </a:solidFill>
              </a:rPr>
              <a:t>第二種奨学金の返還誓約書の</a:t>
            </a:r>
            <a:r>
              <a:rPr lang="ja-JP" altLang="ja-JP" dirty="0">
                <a:solidFill>
                  <a:schemeClr val="tx1"/>
                </a:solidFill>
              </a:rPr>
              <a:t>「返還の条件（目安）」に印字されている割賦</a:t>
            </a:r>
            <a:r>
              <a:rPr lang="ja-JP" altLang="en-US" dirty="0">
                <a:solidFill>
                  <a:schemeClr val="tx1"/>
                </a:solidFill>
              </a:rPr>
              <a:t>金</a:t>
            </a:r>
            <a:r>
              <a:rPr lang="ja-JP" altLang="ja-JP" dirty="0">
                <a:solidFill>
                  <a:schemeClr val="tx1"/>
                </a:solidFill>
              </a:rPr>
              <a:t>や総支払額は、</a:t>
            </a:r>
            <a:r>
              <a:rPr lang="ja-JP" altLang="en-US" dirty="0">
                <a:solidFill>
                  <a:schemeClr val="tx1"/>
                </a:solidFill>
              </a:rPr>
              <a:t>利子分を含めた金額になっていますが、</a:t>
            </a:r>
            <a:r>
              <a:rPr lang="ja-JP" altLang="ja-JP" b="0" u="heavy" dirty="0">
                <a:solidFill>
                  <a:schemeClr val="tx1"/>
                </a:solidFill>
              </a:rPr>
              <a:t>上限</a:t>
            </a:r>
            <a:r>
              <a:rPr lang="ja-JP" altLang="en-US" b="0" u="heavy" dirty="0">
                <a:solidFill>
                  <a:schemeClr val="tx1"/>
                </a:solidFill>
              </a:rPr>
              <a:t>利率</a:t>
            </a:r>
            <a:r>
              <a:rPr lang="ja-JP" altLang="ja-JP" b="0" u="heavy" dirty="0">
                <a:solidFill>
                  <a:schemeClr val="tx1"/>
                </a:solidFill>
              </a:rPr>
              <a:t>の</a:t>
            </a:r>
            <a:r>
              <a:rPr lang="ja-JP" altLang="en-US" b="0" u="heavy" dirty="0">
                <a:solidFill>
                  <a:schemeClr val="tx1"/>
                </a:solidFill>
              </a:rPr>
              <a:t>年</a:t>
            </a:r>
            <a:r>
              <a:rPr lang="ja-JP" altLang="ja-JP" b="0" u="heavy" dirty="0">
                <a:solidFill>
                  <a:schemeClr val="tx1"/>
                </a:solidFill>
              </a:rPr>
              <a:t>３．０％（増額貸与部分は</a:t>
            </a:r>
            <a:r>
              <a:rPr lang="ja-JP" altLang="en-US" b="0" u="heavy" dirty="0">
                <a:solidFill>
                  <a:schemeClr val="tx1"/>
                </a:solidFill>
              </a:rPr>
              <a:t>年</a:t>
            </a:r>
            <a:r>
              <a:rPr lang="ja-JP" altLang="ja-JP" b="0" u="heavy" dirty="0">
                <a:solidFill>
                  <a:schemeClr val="tx1"/>
                </a:solidFill>
              </a:rPr>
              <a:t>３．２％）で仮計算された暫定のものです。</a:t>
            </a:r>
            <a:r>
              <a:rPr lang="ja-JP" altLang="en-US" b="0" u="heavy" dirty="0">
                <a:solidFill>
                  <a:schemeClr val="tx1"/>
                </a:solidFill>
              </a:rPr>
              <a:t>返還の際に適用される利率は貸与終了時に決定されます。</a:t>
            </a:r>
            <a:r>
              <a:rPr lang="ja-JP" altLang="ja-JP" b="0" u="heavy" dirty="0">
                <a:solidFill>
                  <a:schemeClr val="tx1"/>
                </a:solidFill>
              </a:rPr>
              <a:t>印字された金額は確定したものでは</a:t>
            </a:r>
            <a:r>
              <a:rPr lang="ja-JP" altLang="en-US" b="0" u="heavy" dirty="0">
                <a:solidFill>
                  <a:schemeClr val="tx1"/>
                </a:solidFill>
              </a:rPr>
              <a:t>ありません。</a:t>
            </a:r>
            <a:endParaRPr lang="en-US" altLang="ja-JP" b="0" u="heavy" dirty="0">
              <a:solidFill>
                <a:schemeClr val="tx1"/>
              </a:solidFill>
            </a:endParaRPr>
          </a:p>
          <a:p>
            <a:pPr eaLnBrk="1" fontAlgn="auto" hangingPunct="1">
              <a:spcBef>
                <a:spcPts val="0"/>
              </a:spcBef>
              <a:spcAft>
                <a:spcPts val="0"/>
              </a:spcAft>
              <a:defRPr/>
            </a:pPr>
            <a:r>
              <a:rPr lang="ja-JP" altLang="en-US" dirty="0">
                <a:solidFill>
                  <a:schemeClr val="tx1"/>
                </a:solidFill>
              </a:rPr>
              <a:t>また、返還誓約書の左下に印字された利率（年１．３００％、増額貸与部分年１．５００％）もあくまで例となります。</a:t>
            </a:r>
            <a:endParaRPr lang="en-US" altLang="ja-JP" dirty="0">
              <a:solidFill>
                <a:schemeClr val="tx1"/>
              </a:solidFill>
            </a:endParaRPr>
          </a:p>
          <a:p>
            <a:pPr eaLnBrk="1" fontAlgn="auto" hangingPunct="1">
              <a:spcBef>
                <a:spcPts val="0"/>
              </a:spcBef>
              <a:spcAft>
                <a:spcPts val="0"/>
              </a:spcAft>
              <a:defRPr/>
            </a:pPr>
            <a:endParaRPr lang="en-US" altLang="ja-JP" dirty="0">
              <a:solidFill>
                <a:schemeClr val="tx1"/>
              </a:solidFill>
            </a:endParaRPr>
          </a:p>
          <a:p>
            <a:pPr eaLnBrk="1" fontAlgn="auto" hangingPunct="1">
              <a:spcBef>
                <a:spcPts val="0"/>
              </a:spcBef>
              <a:spcAft>
                <a:spcPts val="0"/>
              </a:spcAft>
              <a:defRPr/>
            </a:pPr>
            <a:r>
              <a:rPr lang="ja-JP" altLang="en-US" dirty="0">
                <a:solidFill>
                  <a:schemeClr val="tx1"/>
                </a:solidFill>
              </a:rPr>
              <a:t>実際に適応される利率は貸与終了月に決まるため、それに応じて利子の額も異なり、利率が高ければ高いほど、利子の額も高くなります。</a:t>
            </a:r>
            <a:endParaRPr lang="ja-JP" altLang="ja-JP" dirty="0">
              <a:solidFill>
                <a:schemeClr val="tx1"/>
              </a:solidFill>
            </a:endParaRPr>
          </a:p>
          <a:p>
            <a:pPr eaLnBrk="1" fontAlgn="auto" hangingPunct="1">
              <a:spcBef>
                <a:spcPts val="0"/>
              </a:spcBef>
              <a:spcAft>
                <a:spcPts val="0"/>
              </a:spcAft>
              <a:defRPr/>
            </a:pPr>
            <a:r>
              <a:rPr lang="ja-JP" altLang="ja-JP" dirty="0">
                <a:solidFill>
                  <a:schemeClr val="tx1"/>
                </a:solidFill>
              </a:rPr>
              <a:t>利率に関して、</a:t>
            </a:r>
            <a:r>
              <a:rPr lang="ja-JP" altLang="en-US" dirty="0">
                <a:solidFill>
                  <a:schemeClr val="tx1"/>
                </a:solidFill>
              </a:rPr>
              <a:t>詳しい内容は</a:t>
            </a:r>
            <a:r>
              <a:rPr lang="ja-JP" altLang="ja-JP" dirty="0">
                <a:solidFill>
                  <a:schemeClr val="tx1"/>
                </a:solidFill>
              </a:rPr>
              <a:t>日本学生支援機構ホームページ</a:t>
            </a:r>
            <a:r>
              <a:rPr lang="ja-JP" altLang="en-US" dirty="0">
                <a:solidFill>
                  <a:schemeClr val="tx1"/>
                </a:solidFill>
              </a:rPr>
              <a:t>を確認してください。</a:t>
            </a:r>
            <a:r>
              <a:rPr lang="ja-JP" altLang="ja-JP" dirty="0">
                <a:solidFill>
                  <a:schemeClr val="tx1"/>
                </a:solidFill>
              </a:rPr>
              <a:t>随時、</a:t>
            </a:r>
            <a:r>
              <a:rPr lang="ja-JP" altLang="en-US" dirty="0">
                <a:solidFill>
                  <a:schemeClr val="tx1"/>
                </a:solidFill>
              </a:rPr>
              <a:t>更新され</a:t>
            </a:r>
            <a:r>
              <a:rPr lang="ja-JP" altLang="ja-JP" dirty="0">
                <a:solidFill>
                  <a:schemeClr val="tx1"/>
                </a:solidFill>
              </a:rPr>
              <a:t>ます</a:t>
            </a:r>
            <a:r>
              <a:rPr lang="ja-JP" altLang="en-US" dirty="0">
                <a:solidFill>
                  <a:schemeClr val="tx1"/>
                </a:solidFill>
              </a:rPr>
              <a:t>。</a:t>
            </a:r>
            <a:endParaRPr lang="en-US" altLang="ja-JP" dirty="0">
              <a:solidFill>
                <a:schemeClr val="tx1"/>
              </a:solidFill>
            </a:endParaRPr>
          </a:p>
          <a:p>
            <a:pPr eaLnBrk="1" fontAlgn="auto" hangingPunct="1">
              <a:spcBef>
                <a:spcPts val="0"/>
              </a:spcBef>
              <a:spcAft>
                <a:spcPts val="0"/>
              </a:spcAft>
              <a:defRPr/>
            </a:pPr>
            <a:endParaRPr lang="en-US" altLang="ja-JP" dirty="0">
              <a:solidFill>
                <a:schemeClr val="tx1"/>
              </a:solidFill>
            </a:endParaRPr>
          </a:p>
          <a:p>
            <a:pPr eaLnBrk="1" fontAlgn="auto" hangingPunct="1">
              <a:spcBef>
                <a:spcPts val="0"/>
              </a:spcBef>
              <a:spcAft>
                <a:spcPts val="0"/>
              </a:spcAft>
              <a:defRPr/>
            </a:pPr>
            <a:r>
              <a:rPr lang="ja-JP" altLang="en-US" dirty="0">
                <a:solidFill>
                  <a:schemeClr val="tx1"/>
                </a:solidFill>
              </a:rPr>
              <a:t>（参考）</a:t>
            </a:r>
            <a:endParaRPr lang="en-US" altLang="ja-JP" dirty="0">
              <a:solidFill>
                <a:schemeClr val="tx1"/>
              </a:solidFill>
            </a:endParaRPr>
          </a:p>
          <a:p>
            <a:pPr eaLnBrk="1" fontAlgn="auto" hangingPunct="1">
              <a:spcBef>
                <a:spcPts val="0"/>
              </a:spcBef>
              <a:spcAft>
                <a:spcPts val="0"/>
              </a:spcAft>
              <a:defRPr/>
            </a:pPr>
            <a:r>
              <a:rPr lang="ja-JP" altLang="en-US" dirty="0">
                <a:solidFill>
                  <a:schemeClr val="tx1"/>
                </a:solidFill>
              </a:rPr>
              <a:t>令和８年３月貸与終了者の貸与利率</a:t>
            </a:r>
            <a:endParaRPr lang="en-US" altLang="ja-JP" dirty="0">
              <a:solidFill>
                <a:schemeClr val="tx1"/>
              </a:solidFill>
            </a:endParaRPr>
          </a:p>
          <a:p>
            <a:pPr eaLnBrk="1" fontAlgn="auto" hangingPunct="1">
              <a:spcBef>
                <a:spcPts val="0"/>
              </a:spcBef>
              <a:spcAft>
                <a:spcPts val="0"/>
              </a:spcAft>
              <a:defRPr/>
            </a:pPr>
            <a:r>
              <a:rPr lang="ja-JP" altLang="en-US" dirty="0">
                <a:solidFill>
                  <a:schemeClr val="tx1"/>
                </a:solidFill>
              </a:rPr>
              <a:t>利率固定方式　年</a:t>
            </a:r>
            <a:r>
              <a:rPr lang="ja-JP" altLang="en-US" sz="1300" dirty="0"/>
              <a:t>２．４２３</a:t>
            </a:r>
            <a:r>
              <a:rPr lang="ja-JP" altLang="en-US" dirty="0">
                <a:solidFill>
                  <a:schemeClr val="tx1"/>
                </a:solidFill>
              </a:rPr>
              <a:t>％</a:t>
            </a:r>
            <a:endParaRPr lang="en-US" altLang="ja-JP" dirty="0">
              <a:solidFill>
                <a:schemeClr val="tx1"/>
              </a:solidFill>
            </a:endParaRPr>
          </a:p>
          <a:p>
            <a:pPr eaLnBrk="1" fontAlgn="auto" hangingPunct="1">
              <a:spcBef>
                <a:spcPts val="0"/>
              </a:spcBef>
              <a:spcAft>
                <a:spcPts val="0"/>
              </a:spcAft>
              <a:defRPr/>
            </a:pPr>
            <a:r>
              <a:rPr lang="ja-JP" altLang="en-US" dirty="0">
                <a:solidFill>
                  <a:schemeClr val="tx1"/>
                </a:solidFill>
              </a:rPr>
              <a:t>利率見直し方式　年</a:t>
            </a:r>
            <a:r>
              <a:rPr lang="ja-JP" altLang="en-US" sz="1300" dirty="0"/>
              <a:t>１．６００</a:t>
            </a:r>
            <a:r>
              <a:rPr lang="ja-JP" altLang="en-US" dirty="0">
                <a:solidFill>
                  <a:schemeClr val="tx1"/>
                </a:solidFill>
              </a:rPr>
              <a:t>％</a:t>
            </a:r>
            <a:endParaRPr lang="en-US" altLang="ja-JP" dirty="0">
              <a:solidFill>
                <a:schemeClr val="tx1"/>
              </a:solidFill>
            </a:endParaRPr>
          </a:p>
          <a:p>
            <a:pPr eaLnBrk="1" fontAlgn="auto" hangingPunct="1">
              <a:spcBef>
                <a:spcPts val="0"/>
              </a:spcBef>
              <a:spcAft>
                <a:spcPts val="0"/>
              </a:spcAft>
              <a:defRPr/>
            </a:pPr>
            <a:r>
              <a:rPr lang="ja-JP" altLang="en-US" dirty="0">
                <a:solidFill>
                  <a:schemeClr val="tx1"/>
                </a:solidFill>
              </a:rPr>
              <a:t>増額貸与部分　利率固定方式・　年</a:t>
            </a:r>
            <a:r>
              <a:rPr lang="ja-JP" altLang="en-US" sz="1300" dirty="0"/>
              <a:t>２．６２３</a:t>
            </a:r>
            <a:r>
              <a:rPr lang="ja-JP" altLang="en-US" dirty="0">
                <a:solidFill>
                  <a:schemeClr val="tx1"/>
                </a:solidFill>
              </a:rPr>
              <a:t>％</a:t>
            </a:r>
            <a:endParaRPr lang="en-US" altLang="ja-JP" dirty="0">
              <a:solidFill>
                <a:schemeClr val="tx1"/>
              </a:solidFill>
            </a:endParaRPr>
          </a:p>
          <a:p>
            <a:pPr eaLnBrk="1" fontAlgn="auto" hangingPunct="1">
              <a:spcBef>
                <a:spcPts val="0"/>
              </a:spcBef>
              <a:spcAft>
                <a:spcPts val="0"/>
              </a:spcAft>
              <a:defRPr/>
            </a:pPr>
            <a:r>
              <a:rPr lang="ja-JP" altLang="en-US" dirty="0">
                <a:solidFill>
                  <a:schemeClr val="tx1"/>
                </a:solidFill>
              </a:rPr>
              <a:t>増額貸与部分　利率見直し方式・　年</a:t>
            </a:r>
            <a:r>
              <a:rPr lang="ja-JP" altLang="en-US" sz="1300" dirty="0"/>
              <a:t>１．８００</a:t>
            </a:r>
            <a:r>
              <a:rPr lang="ja-JP" altLang="en-US" dirty="0">
                <a:solidFill>
                  <a:schemeClr val="tx1"/>
                </a:solidFill>
              </a:rPr>
              <a:t>％</a:t>
            </a:r>
            <a:endParaRPr lang="en-US" altLang="ja-JP" dirty="0">
              <a:solidFill>
                <a:schemeClr val="tx1"/>
              </a:solidFill>
            </a:endParaRPr>
          </a:p>
          <a:p>
            <a:pPr eaLnBrk="1" fontAlgn="auto" hangingPunct="1">
              <a:spcBef>
                <a:spcPts val="0"/>
              </a:spcBef>
              <a:spcAft>
                <a:spcPts val="0"/>
              </a:spcAft>
              <a:defRPr/>
            </a:pPr>
            <a:endParaRPr lang="ja-JP" altLang="ja-JP" dirty="0">
              <a:solidFill>
                <a:schemeClr val="tx1"/>
              </a:solidFill>
            </a:endParaRPr>
          </a:p>
        </p:txBody>
      </p:sp>
      <p:sp>
        <p:nvSpPr>
          <p:cNvPr id="675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9F8FD015-E18F-4A60-B5B1-41DD82CB0C6C}" type="slidenum">
              <a:rPr lang="ja-JP" altLang="en-US" smtClean="0"/>
              <a:pPr eaLnBrk="1" fontAlgn="base" hangingPunct="1">
                <a:spcBef>
                  <a:spcPct val="0"/>
                </a:spcBef>
                <a:spcAft>
                  <a:spcPct val="0"/>
                </a:spcAft>
              </a:pPr>
              <a:t>18</a:t>
            </a:fld>
            <a:endParaRPr lang="ja-JP" altLang="en-US"/>
          </a:p>
        </p:txBody>
      </p:sp>
    </p:spTree>
    <p:extLst>
      <p:ext uri="{BB962C8B-B14F-4D97-AF65-F5344CB8AC3E}">
        <p14:creationId xmlns:p14="http://schemas.microsoft.com/office/powerpoint/2010/main" val="2951777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xfrm>
            <a:off x="1247775" y="1279525"/>
            <a:ext cx="4608513" cy="3455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bwMode="auto">
          <a:xfrm>
            <a:off x="710738" y="4925238"/>
            <a:ext cx="5682588" cy="40294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4978" eaLnBrk="1" hangingPunct="1">
              <a:spcBef>
                <a:spcPct val="0"/>
              </a:spcBef>
            </a:pPr>
            <a:r>
              <a:rPr lang="ja-JP" altLang="en-US" dirty="0">
                <a:solidFill>
                  <a:schemeClr val="tx1"/>
                </a:solidFill>
              </a:rPr>
              <a:t>返還誓約書は</a:t>
            </a:r>
            <a:r>
              <a:rPr lang="en-US" altLang="ja-JP" dirty="0">
                <a:solidFill>
                  <a:schemeClr val="tx1"/>
                </a:solidFill>
              </a:rPr>
              <a:t>5</a:t>
            </a:r>
            <a:r>
              <a:rPr lang="ja-JP" altLang="en-US" dirty="0">
                <a:solidFill>
                  <a:schemeClr val="tx1"/>
                </a:solidFill>
              </a:rPr>
              <a:t>種類あります。</a:t>
            </a:r>
            <a:endParaRPr lang="en-US" altLang="ja-JP" dirty="0">
              <a:solidFill>
                <a:schemeClr val="tx1"/>
              </a:solidFill>
            </a:endParaRPr>
          </a:p>
          <a:p>
            <a:pPr defTabSz="944978" eaLnBrk="1" hangingPunct="1">
              <a:spcBef>
                <a:spcPct val="0"/>
              </a:spcBef>
            </a:pPr>
            <a:r>
              <a:rPr lang="ja-JP" altLang="en-US" dirty="0">
                <a:solidFill>
                  <a:schemeClr val="tx1"/>
                </a:solidFill>
              </a:rPr>
              <a:t>授業料後払い制度（大学院修士段階）を利用する方は、機関保証に限ります。</a:t>
            </a:r>
            <a:endParaRPr lang="en-US" altLang="ja-JP" dirty="0">
              <a:solidFill>
                <a:schemeClr val="tx1"/>
              </a:solidFill>
            </a:endParaRPr>
          </a:p>
          <a:p>
            <a:pPr defTabSz="944978" eaLnBrk="1" hangingPunct="1">
              <a:spcBef>
                <a:spcPct val="0"/>
              </a:spcBef>
            </a:pPr>
            <a:r>
              <a:rPr lang="ja-JP" altLang="en-US" dirty="0">
                <a:solidFill>
                  <a:schemeClr val="tx1"/>
                </a:solidFill>
              </a:rPr>
              <a:t>「貸与奨学生のしおり（ダイジェスト版）」や、日本学生支援機構ホームページ掲載の「貸与奨学生のしおり」、の該当ページを確認し、作成するようにしてください。</a:t>
            </a:r>
            <a:endParaRPr lang="en-US" altLang="ja-JP" dirty="0">
              <a:solidFill>
                <a:schemeClr val="tx1"/>
              </a:solidFill>
            </a:endParaRPr>
          </a:p>
        </p:txBody>
      </p:sp>
      <p:sp>
        <p:nvSpPr>
          <p:cNvPr id="68612" name="スライド番号プレースホルダー 3"/>
          <p:cNvSpPr txBox="1">
            <a:spLocks noGrp="1"/>
          </p:cNvSpPr>
          <p:nvPr/>
        </p:nvSpPr>
        <p:spPr bwMode="auto">
          <a:xfrm>
            <a:off x="4024203" y="9721333"/>
            <a:ext cx="3078207" cy="51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49" tIns="47322" rIns="94649" bIns="47322" anchor="b"/>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lgn="r" eaLnBrk="1" hangingPunct="1">
              <a:spcBef>
                <a:spcPct val="0"/>
              </a:spcBef>
            </a:pPr>
            <a:fld id="{70F01129-81BC-4712-9B51-604B91E07AD7}" type="slidenum">
              <a:rPr lang="ja-JP" altLang="en-US">
                <a:solidFill>
                  <a:srgbClr val="000000"/>
                </a:solidFill>
                <a:ea typeface="メイリオ" pitchFamily="50" charset="-128"/>
                <a:cs typeface="メイリオ" pitchFamily="50" charset="-128"/>
              </a:rPr>
              <a:pPr algn="r" eaLnBrk="1" hangingPunct="1">
                <a:spcBef>
                  <a:spcPct val="0"/>
                </a:spcBef>
              </a:pPr>
              <a:t>19</a:t>
            </a:fld>
            <a:endParaRPr lang="en-US" altLang="ja-JP">
              <a:solidFill>
                <a:srgbClr val="000000"/>
              </a:solidFill>
              <a:ea typeface="メイリオ" pitchFamily="50" charset="-128"/>
              <a:cs typeface="メイリオ" pitchFamily="50" charset="-128"/>
            </a:endParaRPr>
          </a:p>
        </p:txBody>
      </p:sp>
      <p:sp>
        <p:nvSpPr>
          <p:cNvPr id="2" name="スライド番号プレースホルダー 1"/>
          <p:cNvSpPr>
            <a:spLocks noGrp="1"/>
          </p:cNvSpPr>
          <p:nvPr>
            <p:ph type="sldNum" sz="quarter" idx="10"/>
          </p:nvPr>
        </p:nvSpPr>
        <p:spPr/>
        <p:txBody>
          <a:bodyPr/>
          <a:lstStyle/>
          <a:p>
            <a:pPr>
              <a:defRPr/>
            </a:pPr>
            <a:fld id="{1178F273-08F5-4EE3-8A0E-874FBB38F35A}" type="slidenum">
              <a:rPr lang="ja-JP" altLang="en-US" smtClean="0"/>
              <a:pPr>
                <a:defRPr/>
              </a:pPr>
              <a:t>19</a:t>
            </a:fld>
            <a:endParaRPr lang="ja-JP" altLang="en-US"/>
          </a:p>
        </p:txBody>
      </p:sp>
    </p:spTree>
    <p:extLst>
      <p:ext uri="{BB962C8B-B14F-4D97-AF65-F5344CB8AC3E}">
        <p14:creationId xmlns:p14="http://schemas.microsoft.com/office/powerpoint/2010/main" val="271847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latin typeface="+mn-ea"/>
                <a:ea typeface="+mn-ea"/>
              </a:rPr>
              <a:t>まず、配付資料を確認します。</a:t>
            </a:r>
            <a:endParaRPr lang="en-US" altLang="ja-JP" dirty="0">
              <a:solidFill>
                <a:schemeClr val="tx1"/>
              </a:solidFill>
              <a:latin typeface="+mn-ea"/>
              <a:ea typeface="+mn-ea"/>
            </a:endParaRPr>
          </a:p>
          <a:p>
            <a:pPr eaLnBrk="1" hangingPunct="1">
              <a:spcBef>
                <a:spcPct val="0"/>
              </a:spcBef>
            </a:pPr>
            <a:endParaRPr lang="en-US" altLang="ja-JP" dirty="0">
              <a:solidFill>
                <a:schemeClr val="tx1"/>
              </a:solidFill>
              <a:latin typeface="+mn-ea"/>
              <a:ea typeface="+mn-ea"/>
            </a:endParaRPr>
          </a:p>
          <a:p>
            <a:pPr eaLnBrk="1" hangingPunct="1">
              <a:spcBef>
                <a:spcPct val="0"/>
              </a:spcBef>
            </a:pPr>
            <a:r>
              <a:rPr lang="ja-JP" altLang="en-US" dirty="0">
                <a:solidFill>
                  <a:schemeClr val="tx1"/>
                </a:solidFill>
                <a:latin typeface="+mn-ea"/>
                <a:ea typeface="+mn-ea"/>
              </a:rPr>
              <a:t>皆さんのお手元に、「奨学生証」、「貸与奨学生のしおり（ダイジェスト版）」、「返還誓約書」の３点があるか確認してください。</a:t>
            </a:r>
            <a:endParaRPr lang="en-US" altLang="ja-JP" dirty="0">
              <a:solidFill>
                <a:schemeClr val="tx1"/>
              </a:solidFill>
              <a:latin typeface="+mn-ea"/>
              <a:ea typeface="+mn-ea"/>
            </a:endParaRPr>
          </a:p>
          <a:p>
            <a:pPr defTabSz="954999" eaLnBrk="1" hangingPunct="1">
              <a:spcBef>
                <a:spcPct val="0"/>
              </a:spcBef>
              <a:defRPr/>
            </a:pPr>
            <a:r>
              <a:rPr lang="ja-JP" altLang="en-US" dirty="0">
                <a:solidFill>
                  <a:schemeClr val="tx1"/>
                </a:solidFill>
                <a:latin typeface="+mn-ea"/>
                <a:ea typeface="+mn-ea"/>
              </a:rPr>
              <a:t>また、その「奨学生証」と「返還誓約書」がご自分のものであることを確認してください。</a:t>
            </a:r>
          </a:p>
          <a:p>
            <a:pPr eaLnBrk="1" hangingPunct="1">
              <a:spcBef>
                <a:spcPct val="0"/>
              </a:spcBef>
            </a:pPr>
            <a:endParaRPr lang="en-US" altLang="ja-JP" dirty="0">
              <a:solidFill>
                <a:schemeClr val="tx1"/>
              </a:solidFill>
              <a:latin typeface="+mn-ea"/>
              <a:ea typeface="+mn-ea"/>
            </a:endParaRPr>
          </a:p>
          <a:p>
            <a:pPr eaLnBrk="1" hangingPunct="1">
              <a:spcBef>
                <a:spcPct val="0"/>
              </a:spcBef>
            </a:pPr>
            <a:r>
              <a:rPr lang="ja-JP" altLang="en-US" dirty="0">
                <a:solidFill>
                  <a:schemeClr val="tx1"/>
                </a:solidFill>
                <a:latin typeface="+mn-ea"/>
                <a:ea typeface="+mn-ea"/>
              </a:rPr>
              <a:t>その他、機関保証制度を選択した人には、「保証依頼書・保証料支払依頼書」を配付しています。</a:t>
            </a:r>
            <a:endParaRPr lang="en-US" altLang="ja-JP" dirty="0">
              <a:solidFill>
                <a:schemeClr val="tx1"/>
              </a:solidFill>
              <a:latin typeface="+mn-ea"/>
              <a:ea typeface="+mn-ea"/>
            </a:endParaRPr>
          </a:p>
          <a:p>
            <a:pPr eaLnBrk="1" hangingPunct="1">
              <a:spcBef>
                <a:spcPct val="0"/>
              </a:spcBef>
            </a:pPr>
            <a:endParaRPr lang="en-US" altLang="ja-JP" dirty="0">
              <a:solidFill>
                <a:schemeClr val="tx1"/>
              </a:solidFill>
              <a:latin typeface="+mn-ea"/>
              <a:ea typeface="+mn-ea"/>
            </a:endParaRPr>
          </a:p>
          <a:p>
            <a:pPr eaLnBrk="1" hangingPunct="1">
              <a:spcBef>
                <a:spcPct val="0"/>
              </a:spcBef>
            </a:pPr>
            <a:r>
              <a:rPr lang="ja-JP" altLang="en-US" dirty="0">
                <a:solidFill>
                  <a:schemeClr val="tx1"/>
                </a:solidFill>
                <a:latin typeface="+mn-ea"/>
                <a:ea typeface="+mn-ea"/>
              </a:rPr>
              <a:t>第一種奨学金と第二種奨学金または、第一種奨学金と併せて入学時特別増額貸与奨学金を借りている場合は、「奨学生証」と「返還誓約書」はそれぞれ２枚ずつ。</a:t>
            </a:r>
            <a:endParaRPr lang="en-US" altLang="ja-JP" dirty="0">
              <a:solidFill>
                <a:schemeClr val="tx1"/>
              </a:solidFill>
              <a:latin typeface="+mn-ea"/>
              <a:ea typeface="+mn-ea"/>
            </a:endParaRPr>
          </a:p>
          <a:p>
            <a:pPr defTabSz="946621" eaLnBrk="1" hangingPunct="1">
              <a:spcBef>
                <a:spcPct val="0"/>
              </a:spcBef>
              <a:defRPr/>
            </a:pPr>
            <a:r>
              <a:rPr lang="ja-JP" altLang="en-US" dirty="0">
                <a:solidFill>
                  <a:schemeClr val="tx1"/>
                </a:solidFill>
                <a:latin typeface="+mn-ea"/>
                <a:ea typeface="+mn-ea"/>
              </a:rPr>
              <a:t>機関保証制度を選択した人には、「保証依頼書・保証料支払依頼書」も２枚ずつ配付しています。</a:t>
            </a:r>
            <a:endParaRPr lang="en-US" altLang="ja-JP" dirty="0">
              <a:solidFill>
                <a:schemeClr val="tx1"/>
              </a:solidFill>
              <a:latin typeface="+mn-ea"/>
              <a:ea typeface="+mn-ea"/>
            </a:endParaRPr>
          </a:p>
          <a:p>
            <a:pPr defTabSz="946621" eaLnBrk="1" hangingPunct="1">
              <a:spcBef>
                <a:spcPct val="0"/>
              </a:spcBef>
              <a:defRPr/>
            </a:pPr>
            <a:endParaRPr lang="en-US" altLang="ja-JP" dirty="0">
              <a:solidFill>
                <a:schemeClr val="tx1"/>
              </a:solidFill>
              <a:latin typeface="+mn-ea"/>
              <a:ea typeface="+mn-ea"/>
            </a:endParaRPr>
          </a:p>
          <a:p>
            <a:pPr defTabSz="946621" eaLnBrk="1" hangingPunct="1">
              <a:spcBef>
                <a:spcPct val="0"/>
              </a:spcBef>
              <a:defRPr/>
            </a:pPr>
            <a:r>
              <a:rPr lang="ja-JP" altLang="en-US" dirty="0">
                <a:solidFill>
                  <a:schemeClr val="tx1"/>
                </a:solidFill>
                <a:latin typeface="+mn-ea"/>
                <a:ea typeface="+mn-ea"/>
              </a:rPr>
              <a:t>「貸与奨学生のしおり（全体版）」は日本学生支援機構のホームページに掲載しています。必ず確認するようにしてください。</a:t>
            </a:r>
            <a:endParaRPr lang="en-US" altLang="ja-JP" dirty="0">
              <a:solidFill>
                <a:schemeClr val="tx1"/>
              </a:solidFill>
              <a:latin typeface="+mn-ea"/>
              <a:ea typeface="+mn-ea"/>
            </a:endParaRPr>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4B27874E-BEB6-448F-95B4-23DC510659B6}" type="slidenum">
              <a:rPr lang="ja-JP" altLang="en-US" smtClean="0"/>
              <a:pPr eaLnBrk="1" fontAlgn="base" hangingPunct="1">
                <a:spcBef>
                  <a:spcPct val="0"/>
                </a:spcBef>
                <a:spcAft>
                  <a:spcPct val="0"/>
                </a:spcAft>
              </a:pPr>
              <a:t>2</a:t>
            </a:fld>
            <a:endParaRPr lang="ja-JP" altLang="en-US"/>
          </a:p>
        </p:txBody>
      </p:sp>
    </p:spTree>
    <p:extLst>
      <p:ext uri="{BB962C8B-B14F-4D97-AF65-F5344CB8AC3E}">
        <p14:creationId xmlns:p14="http://schemas.microsoft.com/office/powerpoint/2010/main" val="4194658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4978" eaLnBrk="1" hangingPunct="1">
              <a:spcBef>
                <a:spcPct val="0"/>
              </a:spcBef>
            </a:pPr>
            <a:r>
              <a:rPr lang="ja-JP" altLang="en-US" dirty="0">
                <a:solidFill>
                  <a:schemeClr val="tx1"/>
                </a:solidFill>
              </a:rPr>
              <a:t>さきほど奨学金の種類を確認してもらいましたが、保証の種類によって返還誓約書の記入項目、添付書類が異なります。</a:t>
            </a:r>
            <a:endParaRPr lang="en-US" altLang="ja-JP" dirty="0">
              <a:solidFill>
                <a:schemeClr val="tx1"/>
              </a:solidFill>
            </a:endParaRPr>
          </a:p>
          <a:p>
            <a:pPr defTabSz="944978" eaLnBrk="1" hangingPunct="1">
              <a:spcBef>
                <a:spcPct val="0"/>
              </a:spcBef>
            </a:pPr>
            <a:r>
              <a:rPr lang="ja-JP" altLang="en-US" dirty="0">
                <a:solidFill>
                  <a:schemeClr val="tx1"/>
                </a:solidFill>
              </a:rPr>
              <a:t>保証制度には、機関保証と人的保証の２種類があり、奨学金を申し込むときに選択しています。</a:t>
            </a:r>
            <a:endParaRPr lang="en-US" altLang="ja-JP" dirty="0">
              <a:solidFill>
                <a:schemeClr val="tx1"/>
              </a:solidFill>
            </a:endParaRPr>
          </a:p>
          <a:p>
            <a:pPr defTabSz="944978" eaLnBrk="1" hangingPunct="1">
              <a:spcBef>
                <a:spcPct val="0"/>
              </a:spcBef>
            </a:pPr>
            <a:endParaRPr lang="ja-JP" altLang="en-US" dirty="0">
              <a:solidFill>
                <a:schemeClr val="tx1"/>
              </a:solidFill>
            </a:endParaRPr>
          </a:p>
          <a:p>
            <a:pPr defTabSz="944978" eaLnBrk="1" hangingPunct="1">
              <a:spcBef>
                <a:spcPct val="0"/>
              </a:spcBef>
            </a:pPr>
            <a:r>
              <a:rPr lang="ja-JP" altLang="en-US" dirty="0">
                <a:solidFill>
                  <a:schemeClr val="tx1"/>
                </a:solidFill>
              </a:rPr>
              <a:t>機関保証は、奨学金の返還に対する保証を保証機関である「日本国際教育支援協会」に一定の保証料を支払って引き受けてもらう保証制度です。そのため、</a:t>
            </a:r>
            <a:r>
              <a:rPr lang="ja-JP" altLang="en-US" dirty="0">
                <a:solidFill>
                  <a:schemeClr val="tx1"/>
                </a:solidFill>
                <a:latin typeface="+mn-ea"/>
                <a:ea typeface="+mn-ea"/>
              </a:rPr>
              <a:t>「保証依頼書・保証料支払依頼書」</a:t>
            </a:r>
            <a:r>
              <a:rPr lang="ja-JP" altLang="en-US" dirty="0">
                <a:solidFill>
                  <a:schemeClr val="tx1"/>
                </a:solidFill>
              </a:rPr>
              <a:t>の提出が必要です。</a:t>
            </a:r>
            <a:endParaRPr lang="en-US" altLang="ja-JP" dirty="0">
              <a:solidFill>
                <a:schemeClr val="tx1"/>
              </a:solidFill>
            </a:endParaRPr>
          </a:p>
          <a:p>
            <a:pPr defTabSz="944978" eaLnBrk="1" hangingPunct="1">
              <a:spcBef>
                <a:spcPct val="0"/>
              </a:spcBef>
            </a:pPr>
            <a:endParaRPr lang="en-US" altLang="ja-JP" dirty="0">
              <a:solidFill>
                <a:schemeClr val="tx1"/>
              </a:solidFill>
            </a:endParaRPr>
          </a:p>
          <a:p>
            <a:pPr defTabSz="944978" eaLnBrk="1" hangingPunct="1">
              <a:spcBef>
                <a:spcPct val="0"/>
              </a:spcBef>
            </a:pPr>
            <a:r>
              <a:rPr lang="ja-JP" altLang="en-US" dirty="0">
                <a:solidFill>
                  <a:schemeClr val="tx1"/>
                </a:solidFill>
              </a:rPr>
              <a:t>なお、保証料を支払っているから返還しなくてもよいということではありません。</a:t>
            </a:r>
            <a:endParaRPr lang="en-US" altLang="ja-JP" dirty="0">
              <a:solidFill>
                <a:schemeClr val="tx1"/>
              </a:solidFill>
            </a:endParaRPr>
          </a:p>
          <a:p>
            <a:pPr defTabSz="944978" eaLnBrk="1" hangingPunct="1">
              <a:spcBef>
                <a:spcPct val="0"/>
              </a:spcBef>
            </a:pPr>
            <a:r>
              <a:rPr lang="ja-JP" altLang="en-US" dirty="0">
                <a:solidFill>
                  <a:schemeClr val="tx1"/>
                </a:solidFill>
              </a:rPr>
              <a:t>万一、あなたが奨学金の返還を延滞し、あなたに代って「日本国際教育支援協会」が日本学生支援機構に、あなたが借りていた奨学金を返した場合、「日本国際教育支援協会」はあなたに対し、一括で請求することとなり、あなたは「日本国際教育支援協会」に支払う必要があります。</a:t>
            </a:r>
            <a:endParaRPr lang="en-US" altLang="ja-JP" dirty="0">
              <a:solidFill>
                <a:schemeClr val="tx1"/>
              </a:solidFill>
            </a:endParaRPr>
          </a:p>
          <a:p>
            <a:pPr defTabSz="944978" eaLnBrk="1" hangingPunct="1">
              <a:spcBef>
                <a:spcPct val="0"/>
              </a:spcBef>
            </a:pPr>
            <a:endParaRPr lang="en-US" altLang="ja-JP" dirty="0">
              <a:solidFill>
                <a:schemeClr val="tx1"/>
              </a:solidFill>
            </a:endParaRPr>
          </a:p>
          <a:p>
            <a:pPr defTabSz="944978" eaLnBrk="1" hangingPunct="1">
              <a:spcBef>
                <a:spcPct val="0"/>
              </a:spcBef>
            </a:pPr>
            <a:r>
              <a:rPr lang="ja-JP" altLang="en-US" dirty="0">
                <a:solidFill>
                  <a:schemeClr val="tx1"/>
                </a:solidFill>
              </a:rPr>
              <a:t>人的保証は、奨学金の返還に関する保証を日本学生支援機構が定めた要件に合う人に引き受けてもらう保証制度です。連帯保証人と保証人の２名が必要です。</a:t>
            </a:r>
            <a:endParaRPr lang="en-US" altLang="ja-JP" dirty="0">
              <a:solidFill>
                <a:schemeClr val="tx1"/>
              </a:solidFill>
            </a:endParaRPr>
          </a:p>
          <a:p>
            <a:pPr defTabSz="944978" eaLnBrk="1" hangingPunct="1">
              <a:spcBef>
                <a:spcPct val="0"/>
              </a:spcBef>
            </a:pPr>
            <a:r>
              <a:rPr lang="ja-JP" altLang="en-US" dirty="0">
                <a:solidFill>
                  <a:schemeClr val="tx1"/>
                </a:solidFill>
              </a:rPr>
              <a:t>人的保証を選択している人で、これから説明する要件を満たす連帯保証人や保証人を選任することができなくなってしまった場合は、大至急、学校の奨学金担当窓口に相談してください。</a:t>
            </a:r>
            <a:endParaRPr lang="en-US" altLang="ja-JP" dirty="0">
              <a:solidFill>
                <a:schemeClr val="tx1"/>
              </a:solidFill>
            </a:endParaRPr>
          </a:p>
        </p:txBody>
      </p:sp>
      <p:sp>
        <p:nvSpPr>
          <p:cNvPr id="696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EFDE6760-4587-4320-B038-D478E42C99FE}" type="slidenum">
              <a:rPr lang="ja-JP" altLang="en-US" smtClean="0"/>
              <a:pPr eaLnBrk="1" fontAlgn="base" hangingPunct="1">
                <a:spcBef>
                  <a:spcPct val="0"/>
                </a:spcBef>
                <a:spcAft>
                  <a:spcPct val="0"/>
                </a:spcAft>
              </a:pPr>
              <a:t>20</a:t>
            </a:fld>
            <a:endParaRPr lang="ja-JP" altLang="en-US"/>
          </a:p>
        </p:txBody>
      </p:sp>
    </p:spTree>
    <p:extLst>
      <p:ext uri="{BB962C8B-B14F-4D97-AF65-F5344CB8AC3E}">
        <p14:creationId xmlns:p14="http://schemas.microsoft.com/office/powerpoint/2010/main" val="4072373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①　人的保証を選択した人の連帯保証人の選任条件について説明します。</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原則として、連帯保証人は父母のどちらかでなければいけません。</a:t>
            </a: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あなたが成年者の場合も原則は父母ですが、父母がいない場合はあなたのおじ、おば、兄弟、姉妹等の、４親等以内の親族を選任してください。該当者がいない場合は、「貸与予定総額の返還を確実に保証できる資力を有すると認められる者」に代えることができます。代える場合は、代わる人物が「返還保証書」（様式１３）を作成し、認定基準額を満たした「資産等に関する証明書類」（２２頁参照，コピー可）を添付のうえ、返還誓約書とともに提出する必要があります。</a:t>
            </a:r>
            <a:endParaRPr lang="en-US" altLang="ja-JP" dirty="0">
              <a:solidFill>
                <a:schemeClr val="tx1"/>
              </a:solidFill>
            </a:endParaRPr>
          </a:p>
          <a:p>
            <a:pPr eaLnBrk="1" hangingPunct="1">
              <a:spcBef>
                <a:spcPct val="0"/>
              </a:spcBef>
            </a:pPr>
            <a:r>
              <a:rPr lang="ja-JP" altLang="en-US" dirty="0">
                <a:solidFill>
                  <a:schemeClr val="tx1"/>
                </a:solidFill>
              </a:rPr>
              <a:t>・あなたが未成年者の場合は、親権者（または未成年後見人）である必要があります。</a:t>
            </a:r>
            <a:endParaRPr lang="en-US" altLang="ja-JP" dirty="0">
              <a:solidFill>
                <a:schemeClr val="tx1"/>
              </a:solidFill>
            </a:endParaRPr>
          </a:p>
          <a:p>
            <a:pPr eaLnBrk="1" hangingPunct="1">
              <a:spcBef>
                <a:spcPct val="0"/>
              </a:spcBef>
            </a:pPr>
            <a:r>
              <a:rPr lang="ja-JP" altLang="en-US" dirty="0">
                <a:solidFill>
                  <a:schemeClr val="tx1"/>
                </a:solidFill>
              </a:rPr>
              <a:t>・未成年・学生等の保証能力がない人は認められません。</a:t>
            </a:r>
          </a:p>
          <a:p>
            <a:pPr eaLnBrk="1" hangingPunct="1">
              <a:spcBef>
                <a:spcPct val="0"/>
              </a:spcBef>
            </a:pPr>
            <a:r>
              <a:rPr lang="ja-JP" altLang="en-US" dirty="0">
                <a:solidFill>
                  <a:schemeClr val="tx1"/>
                </a:solidFill>
              </a:rPr>
              <a:t>・あなたの配偶者（婚約者を含む）は認められません。</a:t>
            </a:r>
          </a:p>
          <a:p>
            <a:pPr eaLnBrk="1" hangingPunct="1">
              <a:spcBef>
                <a:spcPct val="0"/>
              </a:spcBef>
            </a:pPr>
            <a:r>
              <a:rPr lang="ja-JP" altLang="en-US" dirty="0">
                <a:solidFill>
                  <a:schemeClr val="tx1"/>
                </a:solidFill>
              </a:rPr>
              <a:t>・債務整理中（破産等）の人は認められません。</a:t>
            </a:r>
          </a:p>
          <a:p>
            <a:pPr eaLnBrk="1" hangingPunct="1">
              <a:spcBef>
                <a:spcPct val="0"/>
              </a:spcBef>
            </a:pPr>
            <a:r>
              <a:rPr lang="ja-JP" altLang="en-US" dirty="0">
                <a:solidFill>
                  <a:schemeClr val="tx1"/>
                </a:solidFill>
              </a:rPr>
              <a:t>・貸与終了時に、あなたが満４５歳を超える場合は、連帯保証人はその時点で６０歳未満でなければいけません。</a:t>
            </a:r>
            <a:endParaRPr lang="en-US" altLang="ja-JP" dirty="0">
              <a:solidFill>
                <a:schemeClr val="tx1"/>
              </a:solidFill>
            </a:endParaRPr>
          </a:p>
        </p:txBody>
      </p:sp>
      <p:sp>
        <p:nvSpPr>
          <p:cNvPr id="706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5E878A81-FEB5-4E25-8D9D-5B84635ACE8A}" type="slidenum">
              <a:rPr lang="ja-JP" altLang="en-US" smtClean="0"/>
              <a:pPr eaLnBrk="1" fontAlgn="base" hangingPunct="1">
                <a:spcBef>
                  <a:spcPct val="0"/>
                </a:spcBef>
                <a:spcAft>
                  <a:spcPct val="0"/>
                </a:spcAft>
              </a:pPr>
              <a:t>21</a:t>
            </a:fld>
            <a:endParaRPr lang="ja-JP" altLang="en-US"/>
          </a:p>
        </p:txBody>
      </p:sp>
    </p:spTree>
    <p:extLst>
      <p:ext uri="{BB962C8B-B14F-4D97-AF65-F5344CB8AC3E}">
        <p14:creationId xmlns:p14="http://schemas.microsoft.com/office/powerpoint/2010/main" val="1142726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②　人的保証を選択した人の保証人の選任条件について説明します。</a:t>
            </a:r>
            <a:endParaRPr lang="en-US" altLang="ja-JP" dirty="0">
              <a:solidFill>
                <a:schemeClr val="tx1"/>
              </a:solidFill>
            </a:endParaRPr>
          </a:p>
          <a:p>
            <a:pPr eaLnBrk="1" hangingPunct="1">
              <a:spcBef>
                <a:spcPct val="0"/>
              </a:spcBef>
            </a:pPr>
            <a:endParaRPr lang="ja-JP" altLang="en-US" dirty="0">
              <a:solidFill>
                <a:schemeClr val="tx1"/>
              </a:solidFill>
            </a:endParaRPr>
          </a:p>
          <a:p>
            <a:pPr eaLnBrk="1" hangingPunct="1">
              <a:spcBef>
                <a:spcPct val="0"/>
              </a:spcBef>
            </a:pPr>
            <a:r>
              <a:rPr lang="ja-JP" altLang="en-US" dirty="0">
                <a:solidFill>
                  <a:schemeClr val="tx1"/>
                </a:solidFill>
              </a:rPr>
              <a:t>原則は、あなた及び連帯保証人と別生計で父母以外の６５歳未満の、４親等以内の成年親族でなければいけません。</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・未成年・学生等の保証能力がない人は認められません。</a:t>
            </a:r>
            <a:endParaRPr lang="en-US" altLang="ja-JP" dirty="0">
              <a:solidFill>
                <a:schemeClr val="tx1"/>
              </a:solidFill>
            </a:endParaRPr>
          </a:p>
          <a:p>
            <a:pPr eaLnBrk="1" hangingPunct="1">
              <a:spcBef>
                <a:spcPct val="0"/>
              </a:spcBef>
            </a:pPr>
            <a:r>
              <a:rPr lang="ja-JP" altLang="en-US" dirty="0">
                <a:solidFill>
                  <a:schemeClr val="tx1"/>
                </a:solidFill>
              </a:rPr>
              <a:t>・あなたの配偶者（婚約者を含む）及び連帯保証人の配偶者（婚約者を含む）は認められません。</a:t>
            </a:r>
            <a:endParaRPr lang="en-US" altLang="ja-JP" dirty="0">
              <a:solidFill>
                <a:schemeClr val="tx1"/>
              </a:solidFill>
            </a:endParaRPr>
          </a:p>
          <a:p>
            <a:pPr eaLnBrk="1" hangingPunct="1">
              <a:spcBef>
                <a:spcPct val="0"/>
              </a:spcBef>
            </a:pPr>
            <a:r>
              <a:rPr lang="ja-JP" altLang="en-US" dirty="0">
                <a:solidFill>
                  <a:schemeClr val="tx1"/>
                </a:solidFill>
              </a:rPr>
              <a:t>・債務整理中（破産等）の人は認められません。</a:t>
            </a:r>
            <a:endParaRPr lang="en-US" altLang="ja-JP" dirty="0">
              <a:solidFill>
                <a:schemeClr val="tx1"/>
              </a:solidFill>
            </a:endParaRPr>
          </a:p>
          <a:p>
            <a:pPr defTabSz="954930" eaLnBrk="1" hangingPunct="1">
              <a:spcBef>
                <a:spcPct val="0"/>
              </a:spcBef>
            </a:pPr>
            <a:r>
              <a:rPr lang="ja-JP" altLang="en-US" dirty="0">
                <a:solidFill>
                  <a:schemeClr val="tx1"/>
                </a:solidFill>
              </a:rPr>
              <a:t>・奨学金申込時（予約採用の場合は進学届提出時）に保証人は６５歳未満でなければいけませんが、４親等以内の親族でない人を選んだ場合や、６５歳以上の人を選んだ場合は、次のページで紹介する「返還保証書」及び基準を満たした「資産等に関する証明書類」を提出することで、例外的に選任することが可能です。</a:t>
            </a:r>
            <a:endParaRPr lang="en-US" altLang="ja-JP" dirty="0">
              <a:solidFill>
                <a:schemeClr val="tx1"/>
              </a:solidFill>
            </a:endParaRPr>
          </a:p>
          <a:p>
            <a:pPr eaLnBrk="1" hangingPunct="1">
              <a:spcBef>
                <a:spcPct val="0"/>
              </a:spcBef>
            </a:pPr>
            <a:r>
              <a:rPr lang="ja-JP" altLang="en-US" dirty="0">
                <a:solidFill>
                  <a:schemeClr val="tx1"/>
                </a:solidFill>
              </a:rPr>
              <a:t>・貸与終了時に、あなたが満４５歳を超える場合は、保証人はその時点で６０歳未満でなければいけません。</a:t>
            </a:r>
          </a:p>
        </p:txBody>
      </p:sp>
      <p:sp>
        <p:nvSpPr>
          <p:cNvPr id="716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ADB0180C-CAF4-4C05-B2D0-1229BF07EE15}" type="slidenum">
              <a:rPr lang="ja-JP" altLang="en-US" smtClean="0"/>
              <a:pPr eaLnBrk="1" fontAlgn="base" hangingPunct="1">
                <a:spcBef>
                  <a:spcPct val="0"/>
                </a:spcBef>
                <a:spcAft>
                  <a:spcPct val="0"/>
                </a:spcAft>
              </a:pPr>
              <a:t>22</a:t>
            </a:fld>
            <a:endParaRPr lang="ja-JP" altLang="en-US"/>
          </a:p>
        </p:txBody>
      </p:sp>
    </p:spTree>
    <p:extLst>
      <p:ext uri="{BB962C8B-B14F-4D97-AF65-F5344CB8AC3E}">
        <p14:creationId xmlns:p14="http://schemas.microsoft.com/office/powerpoint/2010/main" val="4152931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xfrm>
            <a:off x="995363" y="38100"/>
            <a:ext cx="5113337" cy="3833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p:cNvSpPr>
            <a:spLocks noGrp="1"/>
          </p:cNvSpPr>
          <p:nvPr>
            <p:ph type="body" idx="1"/>
          </p:nvPr>
        </p:nvSpPr>
        <p:spPr bwMode="auto">
          <a:xfrm>
            <a:off x="710738" y="4051597"/>
            <a:ext cx="5682588" cy="58738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100" dirty="0"/>
              <a:t>③　人的保証を選択した人の連帯保証人・保証人の選任における注意点を説明します。</a:t>
            </a:r>
          </a:p>
          <a:p>
            <a:pPr eaLnBrk="1" hangingPunct="1">
              <a:spcBef>
                <a:spcPct val="0"/>
              </a:spcBef>
            </a:pPr>
            <a:endParaRPr lang="en-US" altLang="ja-JP" sz="1100" dirty="0"/>
          </a:p>
          <a:p>
            <a:pPr eaLnBrk="1" hangingPunct="1">
              <a:spcBef>
                <a:spcPct val="0"/>
              </a:spcBef>
            </a:pPr>
            <a:r>
              <a:rPr lang="ja-JP" altLang="en-US" sz="1100" dirty="0">
                <a:latin typeface="ＭＳ Ｐゴシック 本文"/>
              </a:rPr>
              <a:t>４親等以内の親族でない成人を選任する場合および保証人に６５歳以上の者を選任する場合は、表のローマ数字、１から３のいずれかの基準を満たした「返還保証書」と「資産等に関する証明書類」を提出する必要があります。</a:t>
            </a:r>
            <a:endParaRPr lang="en-US" altLang="ja-JP" sz="1100" dirty="0">
              <a:latin typeface="ＭＳ Ｐゴシック 本文"/>
            </a:endParaRPr>
          </a:p>
          <a:p>
            <a:pPr eaLnBrk="1" hangingPunct="1">
              <a:spcBef>
                <a:spcPct val="0"/>
              </a:spcBef>
            </a:pPr>
            <a:endParaRPr lang="en-US" altLang="ja-JP" sz="1100" dirty="0">
              <a:latin typeface="ＭＳ Ｐゴシック 本文"/>
            </a:endParaRPr>
          </a:p>
          <a:p>
            <a:pPr eaLnBrk="1" hangingPunct="1">
              <a:spcBef>
                <a:spcPct val="0"/>
              </a:spcBef>
            </a:pPr>
            <a:r>
              <a:rPr lang="ja-JP" altLang="en-US" sz="1100" dirty="0">
                <a:latin typeface="ＭＳ Ｐゴシック" pitchFamily="50" charset="-128"/>
              </a:rPr>
              <a:t>ローマ数字、１の年間収入・所得で判定する場合、給与所得者の方は年間収入が３２０万円以上である必要があります。証明書類は、源泉徴収票等となります。具体的には会社員や公務員などが該当します。</a:t>
            </a:r>
            <a:endParaRPr lang="en-US" altLang="ja-JP" sz="1100" dirty="0">
              <a:latin typeface="ＭＳ Ｐゴシック" pitchFamily="50" charset="-128"/>
            </a:endParaRPr>
          </a:p>
          <a:p>
            <a:pPr>
              <a:spcAft>
                <a:spcPts val="627"/>
              </a:spcAft>
              <a:defRPr/>
            </a:pPr>
            <a:r>
              <a:rPr lang="ja-JP" altLang="en-US" sz="1100" dirty="0">
                <a:latin typeface="ＭＳ Ｐゴシック" pitchFamily="50" charset="-128"/>
              </a:rPr>
              <a:t>給与所得者以外の方は年間所得が２２０万円以上である必要があります。証明書類は、</a:t>
            </a:r>
            <a:r>
              <a:rPr lang="ja-JP" altLang="en-US" sz="1100" dirty="0">
                <a:latin typeface="メイリオ" panose="020B0604030504040204" pitchFamily="50" charset="-128"/>
                <a:ea typeface="メイリオ" panose="020B0604030504040204" pitchFamily="50" charset="-128"/>
              </a:rPr>
              <a:t>確定申告書の控え または所得証明書 になります。</a:t>
            </a:r>
            <a:endParaRPr lang="en-US" altLang="ja-JP" sz="1100" dirty="0">
              <a:latin typeface="メイリオ" panose="020B0604030504040204" pitchFamily="50" charset="-128"/>
              <a:ea typeface="メイリオ" panose="020B0604030504040204" pitchFamily="50" charset="-128"/>
            </a:endParaRPr>
          </a:p>
          <a:p>
            <a:pPr>
              <a:spcAft>
                <a:spcPts val="627"/>
              </a:spcAft>
              <a:defRPr/>
            </a:pPr>
            <a:r>
              <a:rPr lang="ja-JP" altLang="en-US" sz="1100" dirty="0">
                <a:latin typeface="メイリオ" panose="020B0604030504040204" pitchFamily="50" charset="-128"/>
                <a:ea typeface="メイリオ" panose="020B0604030504040204" pitchFamily="50" charset="-128"/>
              </a:rPr>
              <a:t>確定申告書の控えを提出する場合は、</a:t>
            </a:r>
            <a:r>
              <a:rPr lang="en-US" altLang="ja-JP" sz="1100" dirty="0">
                <a:latin typeface="メイリオ" panose="020B0604030504040204" pitchFamily="50" charset="-128"/>
                <a:ea typeface="メイリオ" panose="020B0604030504040204" pitchFamily="50" charset="-128"/>
              </a:rPr>
              <a:t>e-Tax</a:t>
            </a:r>
            <a:r>
              <a:rPr lang="ja-JP" altLang="en-US" sz="1100" dirty="0">
                <a:latin typeface="メイリオ" panose="020B0604030504040204" pitchFamily="50" charset="-128"/>
                <a:ea typeface="メイリオ" panose="020B0604030504040204" pitchFamily="50" charset="-128"/>
              </a:rPr>
              <a:t>（電子申請）による受付結果画面、即時通知等、税務署で受付済であることが確認できるものを添付する必要があります。</a:t>
            </a:r>
            <a:endParaRPr lang="en-US" altLang="ja-JP" sz="1100" dirty="0">
              <a:latin typeface="ＭＳ Ｐゴシック" pitchFamily="50" charset="-128"/>
            </a:endParaRPr>
          </a:p>
          <a:p>
            <a:pPr eaLnBrk="1" hangingPunct="1">
              <a:spcBef>
                <a:spcPct val="0"/>
              </a:spcBef>
            </a:pPr>
            <a:r>
              <a:rPr lang="ja-JP" altLang="en-US" sz="1100" dirty="0">
                <a:latin typeface="ＭＳ Ｐゴシック" pitchFamily="50" charset="-128"/>
              </a:rPr>
              <a:t>　</a:t>
            </a:r>
            <a:endParaRPr lang="en-US" altLang="ja-JP" sz="1100" dirty="0">
              <a:latin typeface="ＭＳ Ｐゴシック" pitchFamily="50" charset="-128"/>
            </a:endParaRPr>
          </a:p>
          <a:p>
            <a:pPr eaLnBrk="1" hangingPunct="1">
              <a:spcBef>
                <a:spcPct val="0"/>
              </a:spcBef>
            </a:pPr>
            <a:r>
              <a:rPr lang="ja-JP" altLang="en-US" sz="1100" dirty="0">
                <a:latin typeface="ＭＳ Ｐゴシック" pitchFamily="50" charset="-128"/>
              </a:rPr>
              <a:t>ローマ数字、２の資産（預貯金・不動産評価額等）で判定する場合は、返還誓約書に印字された借用金額以上（保証人は印字された借用金額の２分の１以上）である必要があります。証明書は、預貯金残高証明書等、固定資産評価証明書となります。なお、固定資産評価証明書を提出する場合、「登記事項証明書（全部事項証明書）」を併せて提出が必要です。ただし、固定資産評価証明書</a:t>
            </a:r>
            <a:r>
              <a:rPr lang="ja-JP" altLang="en-US" sz="1100" dirty="0">
                <a:latin typeface="メイリオ" panose="020B0604030504040204" pitchFamily="50" charset="-128"/>
                <a:ea typeface="メイリオ" panose="020B0604030504040204" pitchFamily="50" charset="-128"/>
              </a:rPr>
              <a:t>に所有者と持ち分割合（共有名義の場合）が明記されている場合は、</a:t>
            </a:r>
            <a:r>
              <a:rPr lang="ja-JP" altLang="en-US" sz="1100" dirty="0">
                <a:latin typeface="ＭＳ Ｐゴシック" pitchFamily="50" charset="-128"/>
              </a:rPr>
              <a:t>「登記事項証明書（全部事項証明書）」は</a:t>
            </a:r>
            <a:r>
              <a:rPr lang="ja-JP" altLang="en-US" sz="1100" dirty="0">
                <a:latin typeface="メイリオ" panose="020B0604030504040204" pitchFamily="50" charset="-128"/>
                <a:ea typeface="メイリオ" panose="020B0604030504040204" pitchFamily="50" charset="-128"/>
              </a:rPr>
              <a:t>添付しなくて構いません。証明書の詳細は、貸与奨学生のしおりに掲載されている返還保証書（表面及び裏面）を参照ください。</a:t>
            </a:r>
            <a:endParaRPr lang="en-US" altLang="ja-JP" sz="1100" dirty="0">
              <a:latin typeface="ＭＳ Ｐゴシック" pitchFamily="50" charset="-128"/>
            </a:endParaRPr>
          </a:p>
          <a:p>
            <a:pPr eaLnBrk="1" hangingPunct="1">
              <a:spcBef>
                <a:spcPct val="0"/>
              </a:spcBef>
            </a:pPr>
            <a:endParaRPr lang="en-US" altLang="ja-JP" sz="1100" dirty="0">
              <a:latin typeface="ＭＳ Ｐゴシック" pitchFamily="50" charset="-128"/>
            </a:endParaRPr>
          </a:p>
          <a:p>
            <a:pPr eaLnBrk="1" hangingPunct="1">
              <a:spcBef>
                <a:spcPct val="0"/>
              </a:spcBef>
            </a:pPr>
            <a:r>
              <a:rPr lang="ja-JP" altLang="en-US" sz="1100" dirty="0">
                <a:latin typeface="ＭＳ Ｐゴシック" pitchFamily="50" charset="-128"/>
              </a:rPr>
              <a:t>ローマ数字、３は、１と２の組み合わせで判定する場合です。１の金額に、２を１６で割った金額を加算し算出される金額が、給与所得者の方で、３２０万円以上、給与所得者以外の方で、２２０万円以上である必要があります。</a:t>
            </a:r>
            <a:endParaRPr lang="en-US" altLang="ja-JP" sz="1100" dirty="0">
              <a:latin typeface="ＭＳ Ｐゴシック" pitchFamily="50" charset="-128"/>
            </a:endParaRPr>
          </a:p>
          <a:p>
            <a:pPr eaLnBrk="1" hangingPunct="1">
              <a:spcBef>
                <a:spcPct val="0"/>
              </a:spcBef>
            </a:pPr>
            <a:endParaRPr lang="en-US" altLang="ja-JP" sz="1100" dirty="0">
              <a:latin typeface="ＭＳ Ｐゴシック" pitchFamily="50" charset="-128"/>
            </a:endParaRPr>
          </a:p>
          <a:p>
            <a:pPr eaLnBrk="1" hangingPunct="1">
              <a:spcBef>
                <a:spcPct val="0"/>
              </a:spcBef>
            </a:pPr>
            <a:r>
              <a:rPr lang="ja-JP" altLang="en-US" sz="1100" dirty="0">
                <a:latin typeface="ＭＳ Ｐゴシック" pitchFamily="50" charset="-128"/>
              </a:rPr>
              <a:t>なお、年金収入は給与としての取扱いになります。</a:t>
            </a:r>
            <a:endParaRPr lang="en-US" altLang="ja-JP" sz="1100" dirty="0">
              <a:latin typeface="ＭＳ Ｐゴシック" pitchFamily="50" charset="-128"/>
            </a:endParaRPr>
          </a:p>
          <a:p>
            <a:pPr eaLnBrk="1" hangingPunct="1">
              <a:spcBef>
                <a:spcPct val="0"/>
              </a:spcBef>
            </a:pPr>
            <a:r>
              <a:rPr lang="ja-JP" altLang="en-US" sz="1100" dirty="0">
                <a:latin typeface="ＭＳ Ｐゴシック" pitchFamily="50" charset="-128"/>
              </a:rPr>
              <a:t>また、給与とそれ以外にも所得がある方の判定基準は、年間所得２２０万円となります。これは、会社勤めをしながら農業を行っている兼業農家の方などが該当します。</a:t>
            </a:r>
            <a:endParaRPr lang="en-US" altLang="ja-JP" sz="1100" dirty="0"/>
          </a:p>
          <a:p>
            <a:pPr eaLnBrk="1" hangingPunct="1">
              <a:spcBef>
                <a:spcPct val="0"/>
              </a:spcBef>
            </a:pPr>
            <a:endParaRPr lang="en-US" altLang="ja-JP" sz="1100" dirty="0"/>
          </a:p>
          <a:p>
            <a:pPr eaLnBrk="1" hangingPunct="1">
              <a:spcBef>
                <a:spcPct val="0"/>
              </a:spcBef>
            </a:pPr>
            <a:r>
              <a:rPr lang="ja-JP" altLang="en-US" sz="1100" dirty="0"/>
              <a:t>「返還保証書」については、「貸与奨学生のしおり（ダイジェスト版）」又は日本学生支援機構ホームページ掲載の「貸与奨学生のしおり」で記入方法を確認してください。</a:t>
            </a:r>
            <a:endParaRPr lang="en-US" altLang="ja-JP" sz="1100" dirty="0"/>
          </a:p>
          <a:p>
            <a:pPr eaLnBrk="1" hangingPunct="1">
              <a:spcBef>
                <a:spcPct val="0"/>
              </a:spcBef>
            </a:pPr>
            <a:r>
              <a:rPr lang="ja-JP" altLang="en-US" sz="1100" dirty="0"/>
              <a:t>「資産等に関する証明書類」とは、該当する機関が発行した証明書類です。源泉徴収票は勤務先、固定資産評価証明書は市区町村役場、登記事項証明書（全部事項証明書）は法務局、預貯金残高証明書は金融機関窓口で発行してもらえますので、該当者は、連帯保証人、保証人に準備をしてもらって、返還誓約書に添付してください。</a:t>
            </a:r>
            <a:endParaRPr lang="en-US" altLang="ja-JP" sz="1100" dirty="0"/>
          </a:p>
          <a:p>
            <a:pPr eaLnBrk="1" hangingPunct="1">
              <a:spcBef>
                <a:spcPct val="0"/>
              </a:spcBef>
            </a:pPr>
            <a:r>
              <a:rPr lang="ja-JP" altLang="en-US" sz="1100" dirty="0"/>
              <a:t>なお、「資産等に関する証明書類」はコピーで構いません。</a:t>
            </a:r>
            <a:endParaRPr lang="en-US" altLang="ja-JP" sz="1100" dirty="0"/>
          </a:p>
        </p:txBody>
      </p:sp>
      <p:sp>
        <p:nvSpPr>
          <p:cNvPr id="727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75FB66FD-1670-4675-B5F7-F20848B5522B}" type="slidenum">
              <a:rPr lang="ja-JP" altLang="en-US" smtClean="0"/>
              <a:pPr eaLnBrk="1" fontAlgn="base" hangingPunct="1">
                <a:spcBef>
                  <a:spcPct val="0"/>
                </a:spcBef>
                <a:spcAft>
                  <a:spcPct val="0"/>
                </a:spcAft>
              </a:pPr>
              <a:t>23</a:t>
            </a:fld>
            <a:endParaRPr lang="ja-JP" altLang="en-US" dirty="0"/>
          </a:p>
        </p:txBody>
      </p:sp>
    </p:spTree>
    <p:extLst>
      <p:ext uri="{BB962C8B-B14F-4D97-AF65-F5344CB8AC3E}">
        <p14:creationId xmlns:p14="http://schemas.microsoft.com/office/powerpoint/2010/main" val="4225692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それでは、返還誓約書に添付する書類について説明します。</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返還誓約書の右下の添付書類欄に印字されている書類が必要です。</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第一種奨学金と第二種奨学金の両方の貸与を受けている</a:t>
            </a:r>
            <a:r>
              <a:rPr lang="ja-JP" altLang="en-US" b="0" dirty="0">
                <a:solidFill>
                  <a:schemeClr val="tx1"/>
                </a:solidFill>
              </a:rPr>
              <a:t>人</a:t>
            </a:r>
            <a:r>
              <a:rPr lang="ja-JP" altLang="en-US" dirty="0">
                <a:solidFill>
                  <a:schemeClr val="tx1"/>
                </a:solidFill>
              </a:rPr>
              <a:t>は、それぞれの返還誓約書に証明書類の添付が必要です。</a:t>
            </a:r>
            <a:endParaRPr lang="en-US" altLang="ja-JP" dirty="0">
              <a:solidFill>
                <a:schemeClr val="tx1"/>
              </a:solidFill>
            </a:endParaRPr>
          </a:p>
          <a:p>
            <a:pPr eaLnBrk="1" hangingPunct="1">
              <a:spcBef>
                <a:spcPct val="0"/>
              </a:spcBef>
            </a:pPr>
            <a:r>
              <a:rPr lang="ja-JP" altLang="en-US" dirty="0">
                <a:solidFill>
                  <a:schemeClr val="tx1"/>
                </a:solidFill>
              </a:rPr>
              <a:t>また、第一種奨学金と併せて入学時特別増額貸与奨学金の貸与を受けた</a:t>
            </a:r>
            <a:r>
              <a:rPr lang="ja-JP" altLang="en-US" b="0" dirty="0">
                <a:solidFill>
                  <a:schemeClr val="tx1"/>
                </a:solidFill>
              </a:rPr>
              <a:t>人</a:t>
            </a:r>
            <a:r>
              <a:rPr lang="ja-JP" altLang="en-US" dirty="0">
                <a:solidFill>
                  <a:schemeClr val="tx1"/>
                </a:solidFill>
              </a:rPr>
              <a:t>も、それぞれの返還誓約書に証明書類の添付が必要です。</a:t>
            </a:r>
            <a:endParaRPr lang="en-US" altLang="ja-JP" dirty="0">
              <a:solidFill>
                <a:schemeClr val="tx1"/>
              </a:solidFill>
            </a:endParaRPr>
          </a:p>
          <a:p>
            <a:pPr eaLnBrk="1" hangingPunct="1">
              <a:spcBef>
                <a:spcPct val="0"/>
              </a:spcBef>
            </a:pPr>
            <a:r>
              <a:rPr lang="ja-JP" altLang="en-US" dirty="0">
                <a:solidFill>
                  <a:schemeClr val="tx1"/>
                </a:solidFill>
              </a:rPr>
              <a:t>なお、人的保証選択者については、連帯保証人・保証人の印鑑登録証明書は原本を２部取得する必要があります。</a:t>
            </a:r>
            <a:endParaRPr lang="en-US" altLang="ja-JP" dirty="0">
              <a:solidFill>
                <a:schemeClr val="tx1"/>
              </a:solidFill>
            </a:endParaRPr>
          </a:p>
          <a:p>
            <a:pPr eaLnBrk="1" hangingPunct="1">
              <a:spcBef>
                <a:spcPct val="0"/>
              </a:spcBef>
            </a:pPr>
            <a:endParaRPr lang="ja-JP" altLang="en-US" dirty="0">
              <a:solidFill>
                <a:schemeClr val="tx1"/>
              </a:solidFill>
            </a:endParaRPr>
          </a:p>
          <a:p>
            <a:pPr eaLnBrk="1" hangingPunct="1">
              <a:spcBef>
                <a:spcPct val="0"/>
              </a:spcBef>
            </a:pPr>
            <a:r>
              <a:rPr lang="ja-JP" altLang="en-US" dirty="0">
                <a:solidFill>
                  <a:schemeClr val="tx1"/>
                </a:solidFill>
              </a:rPr>
              <a:t>それでは、保証制度別に必要な添付書類を説明します。</a:t>
            </a:r>
          </a:p>
        </p:txBody>
      </p:sp>
      <p:sp>
        <p:nvSpPr>
          <p:cNvPr id="737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CBD7F819-B1A1-4BC6-ACA6-18945A20338A}" type="slidenum">
              <a:rPr lang="ja-JP" altLang="en-US" smtClean="0"/>
              <a:pPr eaLnBrk="1" fontAlgn="base" hangingPunct="1">
                <a:spcBef>
                  <a:spcPct val="0"/>
                </a:spcBef>
                <a:spcAft>
                  <a:spcPct val="0"/>
                </a:spcAft>
              </a:pPr>
              <a:t>24</a:t>
            </a:fld>
            <a:endParaRPr lang="ja-JP" altLang="en-US"/>
          </a:p>
        </p:txBody>
      </p:sp>
    </p:spTree>
    <p:extLst>
      <p:ext uri="{BB962C8B-B14F-4D97-AF65-F5344CB8AC3E}">
        <p14:creationId xmlns:p14="http://schemas.microsoft.com/office/powerpoint/2010/main" val="217334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機関保証制度を選択したカタについて説明します。</a:t>
            </a:r>
            <a:endParaRPr lang="en-US" altLang="ja-JP" dirty="0">
              <a:solidFill>
                <a:schemeClr val="tx1"/>
              </a:solidFill>
            </a:endParaRPr>
          </a:p>
          <a:p>
            <a:pPr eaLnBrk="1" hangingPunct="1">
              <a:spcBef>
                <a:spcPct val="0"/>
              </a:spcBef>
            </a:pPr>
            <a:r>
              <a:rPr lang="ja-JP" altLang="en-US" dirty="0">
                <a:solidFill>
                  <a:schemeClr val="tx1"/>
                </a:solidFill>
              </a:rPr>
              <a:t>記入は「貸与奨学生のしおり（ダイジェスト版）」、日本学生支援機構ホームページ掲載の「貸与奨学生のしおり」を確認し、説明会が終わった後に記入してください。</a:t>
            </a: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機関保証制度を選択した人の添付書類は１点です。</a:t>
            </a:r>
            <a:endParaRPr lang="en-US" altLang="ja-JP" dirty="0">
              <a:solidFill>
                <a:schemeClr val="tx1"/>
              </a:solidFill>
            </a:endParaRPr>
          </a:p>
          <a:p>
            <a:pPr defTabSz="954999" eaLnBrk="1" hangingPunct="1">
              <a:spcBef>
                <a:spcPct val="0"/>
              </a:spcBef>
              <a:defRPr/>
            </a:pPr>
            <a:r>
              <a:rPr lang="ja-JP" altLang="en-US" dirty="0">
                <a:solidFill>
                  <a:schemeClr val="tx1"/>
                </a:solidFill>
              </a:rPr>
              <a:t>成年者は「保証依頼書・保証料支払依頼書」の提出が必要となります。また、未成年者は併せて「親権者（後見人）同意書」の提出が必要となります。</a:t>
            </a:r>
          </a:p>
          <a:p>
            <a:pPr eaLnBrk="1" hangingPunct="1">
              <a:spcBef>
                <a:spcPct val="0"/>
              </a:spcBef>
            </a:pPr>
            <a:r>
              <a:rPr lang="ja-JP" altLang="en-US" dirty="0">
                <a:solidFill>
                  <a:schemeClr val="tx1"/>
                </a:solidFill>
              </a:rPr>
              <a:t>記入する日付（申込日）及び奨学生番号は必ず、返還誓約書に印字された日付と一致させて返還誓約書に添付して提出してください。</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繰り返しになりますが、保証料を支払っているから返還しなくても構わないというわけではありませんので、誤った考えは持たないようにしてください。</a:t>
            </a:r>
            <a:endParaRPr lang="en-US" altLang="ja-JP" dirty="0">
              <a:solidFill>
                <a:schemeClr val="tx1"/>
              </a:solidFill>
            </a:endParaRPr>
          </a:p>
          <a:p>
            <a:pPr eaLnBrk="1" hangingPunct="1">
              <a:spcBef>
                <a:spcPct val="0"/>
              </a:spcBef>
            </a:pPr>
            <a:endParaRPr lang="en-US" altLang="ja-JP" dirty="0">
              <a:solidFill>
                <a:schemeClr val="tx1"/>
              </a:solidFill>
            </a:endParaRPr>
          </a:p>
        </p:txBody>
      </p:sp>
      <p:sp>
        <p:nvSpPr>
          <p:cNvPr id="747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E3AE46B0-FB83-4176-AC2E-694B1913B3DE}" type="slidenum">
              <a:rPr lang="ja-JP" altLang="en-US" smtClean="0"/>
              <a:pPr eaLnBrk="1" fontAlgn="base" hangingPunct="1">
                <a:spcBef>
                  <a:spcPct val="0"/>
                </a:spcBef>
                <a:spcAft>
                  <a:spcPct val="0"/>
                </a:spcAft>
              </a:pPr>
              <a:t>25</a:t>
            </a:fld>
            <a:endParaRPr lang="ja-JP" altLang="en-US"/>
          </a:p>
        </p:txBody>
      </p:sp>
    </p:spTree>
    <p:extLst>
      <p:ext uri="{BB962C8B-B14F-4D97-AF65-F5344CB8AC3E}">
        <p14:creationId xmlns:p14="http://schemas.microsoft.com/office/powerpoint/2010/main" val="1750287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4930" eaLnBrk="1" hangingPunct="1">
              <a:spcBef>
                <a:spcPct val="0"/>
              </a:spcBef>
              <a:defRPr/>
            </a:pPr>
            <a:r>
              <a:rPr lang="ja-JP" altLang="en-US" b="0" dirty="0">
                <a:solidFill>
                  <a:schemeClr val="tx1"/>
                </a:solidFill>
              </a:rPr>
              <a:t>人的保証を選択した人について説明します。</a:t>
            </a:r>
            <a:endParaRPr lang="en-US" altLang="ja-JP" b="0" dirty="0">
              <a:solidFill>
                <a:schemeClr val="tx1"/>
              </a:solidFill>
            </a:endParaRPr>
          </a:p>
          <a:p>
            <a:pPr eaLnBrk="1" hangingPunct="1">
              <a:spcBef>
                <a:spcPct val="0"/>
              </a:spcBef>
            </a:pPr>
            <a:r>
              <a:rPr lang="ja-JP" altLang="en-US" b="0" dirty="0">
                <a:solidFill>
                  <a:schemeClr val="tx1"/>
                </a:solidFill>
              </a:rPr>
              <a:t>人的保証制度を選択した人は以下の添付書類が必要です。</a:t>
            </a:r>
            <a:endParaRPr lang="en-US" altLang="ja-JP" b="0" dirty="0">
              <a:solidFill>
                <a:schemeClr val="tx1"/>
              </a:solidFill>
            </a:endParaRPr>
          </a:p>
          <a:p>
            <a:pPr defTabSz="946621" eaLnBrk="1" hangingPunct="1">
              <a:spcBef>
                <a:spcPct val="0"/>
              </a:spcBef>
              <a:defRPr/>
            </a:pPr>
            <a:r>
              <a:rPr lang="ja-JP" altLang="en-US" b="0" dirty="0">
                <a:solidFill>
                  <a:schemeClr val="tx1"/>
                </a:solidFill>
              </a:rPr>
              <a:t>必ず、マイナンバーの記載がないものを添付してください。</a:t>
            </a:r>
          </a:p>
          <a:p>
            <a:pPr eaLnBrk="1" hangingPunct="1">
              <a:spcBef>
                <a:spcPct val="0"/>
              </a:spcBef>
            </a:pPr>
            <a:endParaRPr lang="ja-JP" altLang="en-US" dirty="0">
              <a:solidFill>
                <a:schemeClr val="tx1"/>
              </a:solidFill>
            </a:endParaRPr>
          </a:p>
          <a:p>
            <a:pPr eaLnBrk="1" hangingPunct="1">
              <a:spcBef>
                <a:spcPct val="0"/>
              </a:spcBef>
            </a:pPr>
            <a:r>
              <a:rPr lang="ja-JP" altLang="en-US" dirty="0">
                <a:solidFill>
                  <a:schemeClr val="tx1"/>
                </a:solidFill>
              </a:rPr>
              <a:t>１連帯保証人の印鑑登録証明書</a:t>
            </a:r>
            <a:endParaRPr lang="en-US" altLang="ja-JP" dirty="0">
              <a:solidFill>
                <a:schemeClr val="tx1"/>
              </a:solidFill>
            </a:endParaRPr>
          </a:p>
          <a:p>
            <a:pPr eaLnBrk="1" hangingPunct="1">
              <a:spcBef>
                <a:spcPct val="0"/>
              </a:spcBef>
            </a:pPr>
            <a:r>
              <a:rPr lang="ja-JP" altLang="en-US" dirty="0">
                <a:solidFill>
                  <a:schemeClr val="tx1"/>
                </a:solidFill>
              </a:rPr>
              <a:t>２連帯保証人の収入に関する証明書類</a:t>
            </a:r>
            <a:endParaRPr lang="en-US" altLang="ja-JP" dirty="0">
              <a:solidFill>
                <a:schemeClr val="tx1"/>
              </a:solidFill>
            </a:endParaRPr>
          </a:p>
          <a:p>
            <a:pPr eaLnBrk="1" hangingPunct="1">
              <a:spcBef>
                <a:spcPct val="0"/>
              </a:spcBef>
            </a:pPr>
            <a:r>
              <a:rPr lang="ja-JP" altLang="en-US" dirty="0">
                <a:solidFill>
                  <a:schemeClr val="tx1"/>
                </a:solidFill>
              </a:rPr>
              <a:t>３保証人の印鑑登録証明書</a:t>
            </a:r>
            <a:endParaRPr lang="en-US" altLang="ja-JP" dirty="0">
              <a:solidFill>
                <a:schemeClr val="tx1"/>
              </a:solidFill>
            </a:endParaRPr>
          </a:p>
          <a:p>
            <a:pPr eaLnBrk="1" hangingPunct="1">
              <a:spcBef>
                <a:spcPct val="0"/>
              </a:spcBef>
            </a:pPr>
            <a:r>
              <a:rPr lang="ja-JP" altLang="en-US" dirty="0">
                <a:solidFill>
                  <a:schemeClr val="tx1"/>
                </a:solidFill>
              </a:rPr>
              <a:t>４マイナンバー未提出の場合はあなたの住民票の添付も必要となります。</a:t>
            </a: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印鑑登録証明書は市区町村役場で取得する必要があるため、この説明会が終わったら、すぐに連帯保証人や保証人の方々に連絡して、準備をしてもらうようお願いしてください。</a:t>
            </a:r>
            <a:endParaRPr lang="en-US" altLang="ja-JP" dirty="0">
              <a:solidFill>
                <a:schemeClr val="tx1"/>
              </a:solidFill>
            </a:endParaRPr>
          </a:p>
          <a:p>
            <a:pPr eaLnBrk="1" hangingPunct="1">
              <a:spcBef>
                <a:spcPct val="0"/>
              </a:spcBef>
            </a:pPr>
            <a:r>
              <a:rPr lang="ja-JP" altLang="en-US" dirty="0">
                <a:solidFill>
                  <a:schemeClr val="tx1"/>
                </a:solidFill>
              </a:rPr>
              <a:t>なお、収入に関する証明書類はコピーで構いませんが、あなたの住民票、連帯保証人、保証人の印鑑登録証明書は必ず原本が必要です（コピー不可）。</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特に、遠隔地にお住まいの</a:t>
            </a:r>
            <a:r>
              <a:rPr lang="ja-JP" altLang="en-US" b="0" dirty="0">
                <a:solidFill>
                  <a:schemeClr val="tx1"/>
                </a:solidFill>
              </a:rPr>
              <a:t>人</a:t>
            </a:r>
            <a:r>
              <a:rPr lang="ja-JP" altLang="en-US" dirty="0">
                <a:solidFill>
                  <a:schemeClr val="tx1"/>
                </a:solidFill>
              </a:rPr>
              <a:t>にお願いする場合は、書類のやり取りに時間がかかりますので、すぐに準備を始めてください。</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次に、必要書類２の「連帯保証人の収入に関する証明書類」について説明します。</a:t>
            </a:r>
            <a:endParaRPr lang="en-US" altLang="ja-JP" dirty="0">
              <a:solidFill>
                <a:schemeClr val="tx1"/>
              </a:solidFill>
            </a:endParaRPr>
          </a:p>
        </p:txBody>
      </p:sp>
      <p:sp>
        <p:nvSpPr>
          <p:cNvPr id="757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A6154957-2E40-486E-B1C5-F291F71330F1}" type="slidenum">
              <a:rPr lang="ja-JP" altLang="en-US" smtClean="0"/>
              <a:pPr eaLnBrk="1" fontAlgn="base" hangingPunct="1">
                <a:spcBef>
                  <a:spcPct val="0"/>
                </a:spcBef>
                <a:spcAft>
                  <a:spcPct val="0"/>
                </a:spcAft>
              </a:pPr>
              <a:t>26</a:t>
            </a:fld>
            <a:endParaRPr lang="ja-JP" altLang="en-US"/>
          </a:p>
        </p:txBody>
      </p:sp>
    </p:spTree>
    <p:extLst>
      <p:ext uri="{BB962C8B-B14F-4D97-AF65-F5344CB8AC3E}">
        <p14:creationId xmlns:p14="http://schemas.microsoft.com/office/powerpoint/2010/main" val="3176402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連帯保証人の収入に関する証明書類については、直近の１年間の収入が分かる書類が必要です。</a:t>
            </a:r>
            <a:endParaRPr lang="en-US" altLang="ja-JP" dirty="0">
              <a:solidFill>
                <a:schemeClr val="tx1"/>
              </a:solidFill>
            </a:endParaRPr>
          </a:p>
          <a:p>
            <a:pPr eaLnBrk="1" hangingPunct="1">
              <a:spcBef>
                <a:spcPct val="0"/>
              </a:spcBef>
            </a:pPr>
            <a:r>
              <a:rPr lang="ja-JP" altLang="en-US" dirty="0">
                <a:solidFill>
                  <a:schemeClr val="tx1"/>
                </a:solidFill>
              </a:rPr>
              <a:t>具体的な証明書類については、「貸与奨学生のしおり（ダイジェスト版）」 、日本学生支援機構ホームページ掲載の「貸与奨学生のしおり」を確認してください。</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連帯保証人の収入に関する証明書類は、コピーで構いません。連帯保証人の方に「貸与奨学生のしおり（ダイジェスト版）」、 「貸与奨学生のしおり」の該当ページを確認してもらい、該当する証明書類を準備してもらい、返還誓約書に添付して提出してください。</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印鑑登録証明書同様、発行所で手続きをする必要があるため、予め準備してもらわなければなりません。</a:t>
            </a:r>
          </a:p>
          <a:p>
            <a:pPr eaLnBrk="1" hangingPunct="1">
              <a:spcBef>
                <a:spcPct val="0"/>
              </a:spcBef>
            </a:pPr>
            <a:r>
              <a:rPr lang="ja-JP" altLang="en-US" dirty="0">
                <a:solidFill>
                  <a:schemeClr val="tx1"/>
                </a:solidFill>
              </a:rPr>
              <a:t>特に、遠隔地にお住まいの人にお願いする場合は、書類のやり取りに時間がかかりますので、こちらもすぐに準備を始めてください。</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次に、機関保証・人的保証制度共通の事項について説明します。</a:t>
            </a:r>
          </a:p>
        </p:txBody>
      </p:sp>
      <p:sp>
        <p:nvSpPr>
          <p:cNvPr id="768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DC6364AE-FA24-4FBF-B62E-1CB21FB1440A}" type="slidenum">
              <a:rPr lang="ja-JP" altLang="en-US" smtClean="0"/>
              <a:pPr eaLnBrk="1" fontAlgn="base" hangingPunct="1">
                <a:spcBef>
                  <a:spcPct val="0"/>
                </a:spcBef>
                <a:spcAft>
                  <a:spcPct val="0"/>
                </a:spcAft>
              </a:pPr>
              <a:t>27</a:t>
            </a:fld>
            <a:endParaRPr lang="ja-JP" altLang="en-US"/>
          </a:p>
        </p:txBody>
      </p:sp>
    </p:spTree>
    <p:extLst>
      <p:ext uri="{BB962C8B-B14F-4D97-AF65-F5344CB8AC3E}">
        <p14:creationId xmlns:p14="http://schemas.microsoft.com/office/powerpoint/2010/main" val="1068007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100" dirty="0"/>
              <a:t>記入する際は、これから説明する注意点を踏まえ、慎重に作成してください。</a:t>
            </a:r>
            <a:endParaRPr lang="en-US" altLang="ja-JP" sz="1100" dirty="0"/>
          </a:p>
          <a:p>
            <a:pPr eaLnBrk="1" hangingPunct="1">
              <a:spcBef>
                <a:spcPct val="0"/>
              </a:spcBef>
            </a:pPr>
            <a:endParaRPr lang="en-US" altLang="ja-JP" sz="1100" dirty="0"/>
          </a:p>
          <a:p>
            <a:pPr eaLnBrk="1" hangingPunct="1">
              <a:spcBef>
                <a:spcPct val="0"/>
              </a:spcBef>
            </a:pPr>
            <a:r>
              <a:rPr lang="ja-JP" altLang="en-US" sz="1100" dirty="0"/>
              <a:t>記入・署名について</a:t>
            </a:r>
          </a:p>
          <a:p>
            <a:pPr eaLnBrk="1" hangingPunct="1">
              <a:spcBef>
                <a:spcPct val="0"/>
              </a:spcBef>
            </a:pPr>
            <a:r>
              <a:rPr lang="ja-JP" altLang="en-US" sz="1100" dirty="0"/>
              <a:t>　・黒または青のボールペンで記入すること。消せるボールペンの使用は不可です。</a:t>
            </a:r>
            <a:endParaRPr lang="en-US" altLang="ja-JP" sz="1100" dirty="0"/>
          </a:p>
          <a:p>
            <a:pPr eaLnBrk="1" hangingPunct="1">
              <a:spcBef>
                <a:spcPct val="0"/>
              </a:spcBef>
            </a:pPr>
            <a:r>
              <a:rPr lang="ja-JP" altLang="en-US" sz="1100" dirty="0"/>
              <a:t>　・他の者と同一の筆跡は認められません。各自が署名をすること。</a:t>
            </a:r>
          </a:p>
          <a:p>
            <a:pPr eaLnBrk="1" hangingPunct="1">
              <a:spcBef>
                <a:spcPct val="0"/>
              </a:spcBef>
            </a:pPr>
            <a:r>
              <a:rPr lang="ja-JP" altLang="en-US" sz="1100" dirty="0"/>
              <a:t>　・なぞり書き（重ね書き）はやめてください。</a:t>
            </a:r>
          </a:p>
          <a:p>
            <a:pPr eaLnBrk="1" hangingPunct="1">
              <a:spcBef>
                <a:spcPct val="0"/>
              </a:spcBef>
            </a:pPr>
            <a:r>
              <a:rPr lang="ja-JP" altLang="en-US" sz="1100" dirty="0"/>
              <a:t>　・書き誤った部分を削る、修正液を使う、上から紙を貼る、などによる訂正をしないでください。</a:t>
            </a:r>
          </a:p>
          <a:p>
            <a:pPr eaLnBrk="1" hangingPunct="1">
              <a:spcBef>
                <a:spcPct val="0"/>
              </a:spcBef>
            </a:pPr>
            <a:endParaRPr lang="en-US" altLang="ja-JP" sz="1100" dirty="0"/>
          </a:p>
          <a:p>
            <a:pPr eaLnBrk="1" hangingPunct="1">
              <a:spcBef>
                <a:spcPct val="0"/>
              </a:spcBef>
            </a:pPr>
            <a:r>
              <a:rPr lang="ja-JP" altLang="en-US" sz="1100" dirty="0">
                <a:latin typeface="+mn-ea"/>
              </a:rPr>
              <a:t>押印について</a:t>
            </a:r>
            <a:endParaRPr lang="en-US" altLang="ja-JP" sz="1100" dirty="0">
              <a:latin typeface="+mn-ea"/>
            </a:endParaRPr>
          </a:p>
          <a:p>
            <a:pPr eaLnBrk="1" hangingPunct="1">
              <a:spcBef>
                <a:spcPct val="0"/>
              </a:spcBef>
            </a:pPr>
            <a:r>
              <a:rPr lang="ja-JP" altLang="en-US" sz="1100" dirty="0">
                <a:latin typeface="+mn-ea"/>
              </a:rPr>
              <a:t>こちらは連帯保証人・保証人のみになります。</a:t>
            </a:r>
            <a:endParaRPr lang="en-US" altLang="ja-JP" sz="1100" dirty="0">
              <a:latin typeface="+mn-ea"/>
            </a:endParaRPr>
          </a:p>
          <a:p>
            <a:pPr eaLnBrk="1" hangingPunct="1">
              <a:spcBef>
                <a:spcPct val="0"/>
              </a:spcBef>
            </a:pPr>
            <a:r>
              <a:rPr lang="ja-JP" altLang="en-US" sz="1100" dirty="0">
                <a:latin typeface="+mn-ea"/>
              </a:rPr>
              <a:t>　・朱肉を使用し、</a:t>
            </a:r>
            <a:r>
              <a:rPr lang="ja-JP" altLang="en-US" sz="1100" dirty="0">
                <a:latin typeface="+mn-ea"/>
                <a:cs typeface="メイリオ" pitchFamily="50" charset="-128"/>
              </a:rPr>
              <a:t>実印（印鑑登録証明書と同じ印鑑）で押印してください。</a:t>
            </a:r>
            <a:endParaRPr lang="en-US" altLang="ja-JP" sz="1100" dirty="0">
              <a:latin typeface="+mn-ea"/>
              <a:cs typeface="メイリオ" pitchFamily="50" charset="-128"/>
            </a:endParaRPr>
          </a:p>
          <a:p>
            <a:pPr eaLnBrk="1" hangingPunct="1">
              <a:spcBef>
                <a:spcPct val="0"/>
              </a:spcBef>
            </a:pPr>
            <a:r>
              <a:rPr lang="ja-JP" altLang="en-US" sz="1100" dirty="0">
                <a:latin typeface="+mn-ea"/>
                <a:cs typeface="メイリオ" pitchFamily="50" charset="-128"/>
              </a:rPr>
              <a:t>　・必ず欄内に押印してください。欄外の押印は認められません。</a:t>
            </a:r>
            <a:endParaRPr lang="en-US" altLang="ja-JP" sz="1100" dirty="0">
              <a:latin typeface="+mn-ea"/>
              <a:cs typeface="メイリオ" pitchFamily="50" charset="-128"/>
            </a:endParaRPr>
          </a:p>
          <a:p>
            <a:pPr eaLnBrk="1" hangingPunct="1">
              <a:spcBef>
                <a:spcPct val="0"/>
              </a:spcBef>
            </a:pPr>
            <a:endParaRPr lang="en-US" altLang="ja-JP" sz="1100" dirty="0"/>
          </a:p>
          <a:p>
            <a:pPr eaLnBrk="1" hangingPunct="1">
              <a:spcBef>
                <a:spcPct val="0"/>
              </a:spcBef>
            </a:pPr>
            <a:r>
              <a:rPr lang="ja-JP" altLang="en-US" sz="1100" dirty="0"/>
              <a:t>印字内容の訂正について</a:t>
            </a:r>
          </a:p>
          <a:p>
            <a:pPr eaLnBrk="1" hangingPunct="1">
              <a:spcBef>
                <a:spcPct val="0"/>
              </a:spcBef>
            </a:pPr>
            <a:r>
              <a:rPr lang="ja-JP" altLang="en-US" sz="1100" dirty="0"/>
              <a:t>　・学校の奨学金担当窓口に相談してください。</a:t>
            </a:r>
            <a:endParaRPr lang="en-US" altLang="ja-JP" sz="1100" dirty="0"/>
          </a:p>
          <a:p>
            <a:pPr eaLnBrk="1" hangingPunct="1">
              <a:spcBef>
                <a:spcPct val="0"/>
              </a:spcBef>
            </a:pPr>
            <a:endParaRPr lang="en-US" altLang="ja-JP" sz="1100" dirty="0"/>
          </a:p>
          <a:p>
            <a:pPr eaLnBrk="1" hangingPunct="1">
              <a:spcBef>
                <a:spcPct val="0"/>
              </a:spcBef>
            </a:pPr>
            <a:r>
              <a:rPr lang="ja-JP" altLang="en-US" sz="1100" dirty="0"/>
              <a:t>続いて、正しい押印の例について説明します。</a:t>
            </a:r>
            <a:endParaRPr lang="en-US" altLang="ja-JP" sz="1100" dirty="0"/>
          </a:p>
        </p:txBody>
      </p:sp>
      <p:sp>
        <p:nvSpPr>
          <p:cNvPr id="778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B0D9B030-97B9-4B23-B12A-3B553CF2A55B}" type="slidenum">
              <a:rPr lang="ja-JP" altLang="en-US" smtClean="0"/>
              <a:pPr eaLnBrk="1" fontAlgn="base" hangingPunct="1">
                <a:spcBef>
                  <a:spcPct val="0"/>
                </a:spcBef>
                <a:spcAft>
                  <a:spcPct val="0"/>
                </a:spcAft>
              </a:pPr>
              <a:t>28</a:t>
            </a:fld>
            <a:endParaRPr lang="ja-JP" altLang="en-US"/>
          </a:p>
        </p:txBody>
      </p:sp>
    </p:spTree>
    <p:extLst>
      <p:ext uri="{BB962C8B-B14F-4D97-AF65-F5344CB8AC3E}">
        <p14:creationId xmlns:p14="http://schemas.microsoft.com/office/powerpoint/2010/main" val="112273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latin typeface="ＭＳ Ｐゴシック 本文"/>
              </a:rPr>
              <a:t>欄内に朱肉で鮮明に押印することが必要です。</a:t>
            </a:r>
          </a:p>
          <a:p>
            <a:pPr eaLnBrk="1" hangingPunct="1">
              <a:spcBef>
                <a:spcPct val="0"/>
              </a:spcBef>
            </a:pPr>
            <a:r>
              <a:rPr lang="ja-JP" altLang="en-US" dirty="0">
                <a:solidFill>
                  <a:schemeClr val="tx1"/>
                </a:solidFill>
                <a:latin typeface="ＭＳ Ｐゴシック 本文"/>
              </a:rPr>
              <a:t>朱肉が薄かったり、重ねて押したり、欠けていたり、滲んでいたりする場合は、不備になりますので、注意して押印してください。</a:t>
            </a:r>
          </a:p>
          <a:p>
            <a:pPr eaLnBrk="1" hangingPunct="1">
              <a:spcBef>
                <a:spcPct val="0"/>
              </a:spcBef>
            </a:pPr>
            <a:endParaRPr lang="ja-JP" altLang="en-US" dirty="0">
              <a:solidFill>
                <a:schemeClr val="tx1"/>
              </a:solidFill>
              <a:latin typeface="ＭＳ Ｐゴシック 本文"/>
            </a:endParaRPr>
          </a:p>
          <a:p>
            <a:pPr eaLnBrk="1" hangingPunct="1">
              <a:spcBef>
                <a:spcPct val="0"/>
              </a:spcBef>
            </a:pPr>
            <a:r>
              <a:rPr lang="ja-JP" altLang="en-US" dirty="0">
                <a:solidFill>
                  <a:schemeClr val="tx1"/>
                </a:solidFill>
                <a:latin typeface="ＭＳ Ｐゴシック 本文"/>
              </a:rPr>
              <a:t>次に、署名・押印等の訂正方法について説明します。</a:t>
            </a:r>
            <a:endParaRPr lang="en-US" altLang="ja-JP" dirty="0">
              <a:solidFill>
                <a:schemeClr val="tx1"/>
              </a:solidFill>
              <a:latin typeface="ＭＳ Ｐゴシック 本文"/>
            </a:endParaRPr>
          </a:p>
        </p:txBody>
      </p:sp>
      <p:sp>
        <p:nvSpPr>
          <p:cNvPr id="788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CD5C3E78-A04D-4D9A-934C-7258A28ECF85}" type="slidenum">
              <a:rPr lang="ja-JP" altLang="en-US" smtClean="0"/>
              <a:pPr eaLnBrk="1" fontAlgn="base" hangingPunct="1">
                <a:spcBef>
                  <a:spcPct val="0"/>
                </a:spcBef>
                <a:spcAft>
                  <a:spcPct val="0"/>
                </a:spcAft>
              </a:pPr>
              <a:t>29</a:t>
            </a:fld>
            <a:endParaRPr lang="ja-JP" altLang="en-US"/>
          </a:p>
        </p:txBody>
      </p:sp>
    </p:spTree>
    <p:extLst>
      <p:ext uri="{BB962C8B-B14F-4D97-AF65-F5344CB8AC3E}">
        <p14:creationId xmlns:p14="http://schemas.microsoft.com/office/powerpoint/2010/main" val="1350420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4999" eaLnBrk="1" hangingPunct="1">
              <a:spcBef>
                <a:spcPct val="0"/>
              </a:spcBef>
              <a:defRPr/>
            </a:pPr>
            <a:r>
              <a:rPr lang="ja-JP" altLang="en-US" dirty="0">
                <a:solidFill>
                  <a:schemeClr val="tx1"/>
                </a:solidFill>
                <a:latin typeface="+mn-ea"/>
                <a:ea typeface="+mn-ea"/>
              </a:rPr>
              <a:t>次に、貸与奨学生としての心構え、知ってほしいこと、返還誓約書の作成方法を説明します。</a:t>
            </a:r>
            <a:endParaRPr lang="en-US" altLang="ja-JP" dirty="0">
              <a:solidFill>
                <a:schemeClr val="tx1"/>
              </a:solidFill>
              <a:latin typeface="+mn-ea"/>
              <a:ea typeface="+mn-ea"/>
            </a:endParaRPr>
          </a:p>
          <a:p>
            <a:pPr eaLnBrk="1" hangingPunct="1">
              <a:spcBef>
                <a:spcPct val="0"/>
              </a:spcBef>
            </a:pPr>
            <a:endParaRPr lang="ja-JP" altLang="en-US" dirty="0">
              <a:solidFill>
                <a:schemeClr val="tx1"/>
              </a:solidFill>
            </a:endParaRPr>
          </a:p>
        </p:txBody>
      </p:sp>
      <p:sp>
        <p:nvSpPr>
          <p:cNvPr id="5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9CA9F41F-AA3E-4472-96E4-713341E2A158}" type="slidenum">
              <a:rPr lang="ja-JP" altLang="en-US" smtClean="0"/>
              <a:pPr eaLnBrk="1" fontAlgn="base" hangingPunct="1">
                <a:spcBef>
                  <a:spcPct val="0"/>
                </a:spcBef>
                <a:spcAft>
                  <a:spcPct val="0"/>
                </a:spcAft>
              </a:pPr>
              <a:t>3</a:t>
            </a:fld>
            <a:endParaRPr lang="ja-JP" altLang="en-US"/>
          </a:p>
        </p:txBody>
      </p:sp>
    </p:spTree>
    <p:extLst>
      <p:ext uri="{BB962C8B-B14F-4D97-AF65-F5344CB8AC3E}">
        <p14:creationId xmlns:p14="http://schemas.microsoft.com/office/powerpoint/2010/main" val="1846279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xfrm>
            <a:off x="995363" y="188913"/>
            <a:ext cx="5113337" cy="3833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xfrm>
            <a:off x="710738" y="4295652"/>
            <a:ext cx="5682588" cy="54256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4978" eaLnBrk="1" hangingPunct="1">
              <a:spcBef>
                <a:spcPct val="0"/>
              </a:spcBef>
            </a:pPr>
            <a:r>
              <a:rPr lang="ja-JP" altLang="en-US" sz="1100" dirty="0">
                <a:latin typeface="+mn-ea"/>
                <a:cs typeface="メイリオ" pitchFamily="50" charset="-128"/>
              </a:rPr>
              <a:t>「返還誓約書」への「署名」は、必ずそれぞれの欄に印字されている人が署名してください。</a:t>
            </a:r>
            <a:endParaRPr lang="en-US" altLang="ja-JP" sz="1100" dirty="0">
              <a:latin typeface="+mn-ea"/>
              <a:cs typeface="メイリオ" pitchFamily="50" charset="-128"/>
            </a:endParaRPr>
          </a:p>
          <a:p>
            <a:pPr defTabSz="944978" eaLnBrk="1" hangingPunct="1">
              <a:spcBef>
                <a:spcPct val="0"/>
              </a:spcBef>
            </a:pPr>
            <a:endParaRPr lang="ja-JP" altLang="en-US" sz="1100" dirty="0">
              <a:latin typeface="+mn-ea"/>
              <a:cs typeface="メイリオ" pitchFamily="50" charset="-128"/>
            </a:endParaRPr>
          </a:p>
          <a:p>
            <a:pPr defTabSz="944978" eaLnBrk="1" hangingPunct="1">
              <a:spcBef>
                <a:spcPct val="0"/>
              </a:spcBef>
            </a:pPr>
            <a:r>
              <a:rPr lang="ja-JP" altLang="en-US" sz="1100" dirty="0">
                <a:latin typeface="+mn-ea"/>
                <a:cs typeface="メイリオ" pitchFamily="50" charset="-128"/>
              </a:rPr>
              <a:t>代筆は認められません。また、署名は正式名でなくてはなりません。</a:t>
            </a:r>
            <a:endParaRPr lang="en-US" altLang="ja-JP" sz="1100" dirty="0">
              <a:latin typeface="+mn-ea"/>
              <a:cs typeface="メイリオ" pitchFamily="50" charset="-128"/>
            </a:endParaRPr>
          </a:p>
          <a:p>
            <a:pPr defTabSz="944978" eaLnBrk="1" hangingPunct="1">
              <a:spcBef>
                <a:spcPct val="0"/>
              </a:spcBef>
            </a:pPr>
            <a:r>
              <a:rPr lang="ja-JP" altLang="en-US" sz="1100" dirty="0">
                <a:latin typeface="+mn-ea"/>
                <a:cs typeface="メイリオ" pitchFamily="50" charset="-128"/>
              </a:rPr>
              <a:t>正式名とは、連帯保証人・保証人であれば「返還誓約書」に添付する印鑑登録証明書に記載されている氏名です。皆さん本人の場合は、「返還誓約書」に印字されている氏名と署名が一致していることを確認してください。</a:t>
            </a:r>
          </a:p>
          <a:p>
            <a:pPr defTabSz="944978" eaLnBrk="1" hangingPunct="1">
              <a:spcBef>
                <a:spcPct val="0"/>
              </a:spcBef>
              <a:defRPr/>
            </a:pPr>
            <a:r>
              <a:rPr lang="ja-JP" altLang="en-US" sz="1100" dirty="0">
                <a:latin typeface="+mn-ea"/>
                <a:cs typeface="メイリオ" pitchFamily="50" charset="-128"/>
              </a:rPr>
              <a:t>「髙（はしごだか）」や、「﨑（たつさき）」の様な異体字を使う人の場合、スカラネット入力時には異体字での入力ができないため、「高」、「崎」、の通用字体で入力してもらいましたが、署名は正式名で行う必要があります。</a:t>
            </a:r>
            <a:endParaRPr lang="en-US" altLang="ja-JP" sz="1100" dirty="0">
              <a:latin typeface="+mn-ea"/>
              <a:cs typeface="メイリオ" pitchFamily="50" charset="-128"/>
            </a:endParaRPr>
          </a:p>
          <a:p>
            <a:pPr defTabSz="944978" eaLnBrk="1" hangingPunct="1">
              <a:spcBef>
                <a:spcPct val="0"/>
              </a:spcBef>
              <a:defRPr/>
            </a:pPr>
            <a:endParaRPr lang="en-US" altLang="ja-JP" sz="1100" dirty="0">
              <a:latin typeface="+mn-ea"/>
              <a:cs typeface="メイリオ" pitchFamily="50" charset="-128"/>
            </a:endParaRPr>
          </a:p>
          <a:p>
            <a:pPr defTabSz="944978" eaLnBrk="1" hangingPunct="1">
              <a:spcBef>
                <a:spcPct val="0"/>
              </a:spcBef>
            </a:pPr>
            <a:r>
              <a:rPr lang="ja-JP" altLang="en-US" sz="1100" dirty="0">
                <a:latin typeface="+mn-ea"/>
                <a:cs typeface="メイリオ" pitchFamily="50" charset="-128"/>
              </a:rPr>
              <a:t>連帯保証人および保証人の印は、実印でなければなりません。実印とは、添付する印鑑登録証明書に印影のある印鑑のことです。</a:t>
            </a:r>
            <a:endParaRPr lang="en-US" altLang="ja-JP" sz="1100" dirty="0">
              <a:latin typeface="+mn-ea"/>
              <a:cs typeface="メイリオ" pitchFamily="50" charset="-128"/>
            </a:endParaRPr>
          </a:p>
          <a:p>
            <a:pPr defTabSz="944978" eaLnBrk="1" hangingPunct="1">
              <a:spcBef>
                <a:spcPct val="0"/>
              </a:spcBef>
            </a:pPr>
            <a:endParaRPr lang="en-US" altLang="ja-JP" sz="1100" dirty="0">
              <a:latin typeface="+mn-ea"/>
              <a:cs typeface="メイリオ" pitchFamily="50" charset="-128"/>
            </a:endParaRPr>
          </a:p>
          <a:p>
            <a:pPr defTabSz="944978" eaLnBrk="1" hangingPunct="1">
              <a:spcBef>
                <a:spcPct val="0"/>
              </a:spcBef>
            </a:pPr>
            <a:r>
              <a:rPr lang="ja-JP" altLang="en-US" sz="1100" dirty="0">
                <a:latin typeface="+mn-ea"/>
                <a:cs typeface="メイリオ" pitchFamily="50" charset="-128"/>
              </a:rPr>
              <a:t>添付書類と署名・押印の氏名が一致しない場合や、同一の筆跡、同一印による押印の場合、連帯保証人・保証人の押印が印鑑登録証明書と異なっている場合などには、「不備」となります。</a:t>
            </a:r>
            <a:endParaRPr lang="en-US" altLang="ja-JP" sz="1100" dirty="0">
              <a:latin typeface="+mn-ea"/>
              <a:cs typeface="メイリオ" pitchFamily="50" charset="-128"/>
            </a:endParaRPr>
          </a:p>
          <a:p>
            <a:pPr defTabSz="944978" eaLnBrk="1" hangingPunct="1">
              <a:spcBef>
                <a:spcPct val="0"/>
              </a:spcBef>
            </a:pPr>
            <a:endParaRPr lang="en-US" altLang="ja-JP" sz="1100" dirty="0">
              <a:latin typeface="+mn-ea"/>
              <a:cs typeface="メイリオ" pitchFamily="50" charset="-128"/>
            </a:endParaRPr>
          </a:p>
          <a:p>
            <a:pPr defTabSz="944978" eaLnBrk="1" hangingPunct="1">
              <a:spcBef>
                <a:spcPct val="0"/>
              </a:spcBef>
            </a:pPr>
            <a:r>
              <a:rPr lang="ja-JP" altLang="en-US" sz="1100" dirty="0">
                <a:latin typeface="+mn-ea"/>
                <a:cs typeface="メイリオ" pitchFamily="50" charset="-128"/>
              </a:rPr>
              <a:t>「署名」を誤った場合は、誤った署名の上に黒または青のボールペンで二重線をひき、直近の余白に正しく署名してください。ただし、連帯保証人・保証人欄は訂正印として、二重線上にその人が押印欄に使用した印（実印）を押す必要があります。</a:t>
            </a:r>
            <a:endParaRPr lang="en-US" altLang="ja-JP" sz="1100" dirty="0">
              <a:latin typeface="+mn-ea"/>
              <a:cs typeface="メイリオ" pitchFamily="50" charset="-128"/>
            </a:endParaRPr>
          </a:p>
          <a:p>
            <a:pPr defTabSz="944978" eaLnBrk="1" hangingPunct="1">
              <a:spcBef>
                <a:spcPct val="0"/>
              </a:spcBef>
            </a:pPr>
            <a:r>
              <a:rPr lang="ja-JP" altLang="en-US" sz="1100" dirty="0">
                <a:latin typeface="+mn-ea"/>
                <a:cs typeface="メイリオ" pitchFamily="50" charset="-128"/>
              </a:rPr>
              <a:t>「押印」を誤った場合は、誤った印の上に二重線をひき、直近の余白に正しい印を押印してください。</a:t>
            </a:r>
          </a:p>
          <a:p>
            <a:pPr defTabSz="944978" eaLnBrk="1" hangingPunct="1">
              <a:spcBef>
                <a:spcPct val="0"/>
              </a:spcBef>
            </a:pPr>
            <a:endParaRPr lang="en-US" altLang="ja-JP" sz="1100" dirty="0">
              <a:latin typeface="+mn-ea"/>
              <a:cs typeface="メイリオ" pitchFamily="50" charset="-128"/>
            </a:endParaRPr>
          </a:p>
          <a:p>
            <a:pPr defTabSz="944978" eaLnBrk="1" hangingPunct="1">
              <a:spcBef>
                <a:spcPct val="0"/>
              </a:spcBef>
            </a:pPr>
            <a:r>
              <a:rPr lang="ja-JP" altLang="en-US" sz="1100" dirty="0">
                <a:latin typeface="+mn-ea"/>
                <a:cs typeface="メイリオ" pitchFamily="50" charset="-128"/>
              </a:rPr>
              <a:t>例にあるように、姓だけ（一部）を間違った場合でも、姓名ともに（全部を）訂正する必要があります。書き誤った部分を削る、修正液を使う、上から紙を貼る、などによる訂正はできません。訂正の方法を誤った場合も「不備」となります。</a:t>
            </a:r>
            <a:endParaRPr lang="en-US" altLang="ja-JP" sz="1100" dirty="0">
              <a:latin typeface="+mn-ea"/>
              <a:cs typeface="メイリオ" pitchFamily="50" charset="-128"/>
            </a:endParaRPr>
          </a:p>
          <a:p>
            <a:pPr defTabSz="944978" eaLnBrk="1" hangingPunct="1">
              <a:spcBef>
                <a:spcPct val="0"/>
              </a:spcBef>
            </a:pPr>
            <a:endParaRPr lang="en-US" altLang="ja-JP" sz="1100" dirty="0">
              <a:latin typeface="+mn-ea"/>
              <a:cs typeface="メイリオ" pitchFamily="50" charset="-128"/>
            </a:endParaRPr>
          </a:p>
          <a:p>
            <a:pPr defTabSz="944978" eaLnBrk="1" hangingPunct="1">
              <a:spcBef>
                <a:spcPct val="0"/>
              </a:spcBef>
            </a:pPr>
            <a:r>
              <a:rPr lang="ja-JP" altLang="en-US" sz="1100" dirty="0">
                <a:latin typeface="+mn-ea"/>
                <a:cs typeface="メイリオ" pitchFamily="50" charset="-128"/>
              </a:rPr>
              <a:t>また、返還誓約書の「印字内容」に訂正がある場合は、返還誓約書上での訂正のほかに、所定の用紙の記入も必要です。必ず、学校の奨学金担当窓口に申し出てください。</a:t>
            </a:r>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C456DBA5-ED1D-4B88-83E3-DD938ACB7582}" type="slidenum">
              <a:rPr lang="ja-JP" altLang="en-US" smtClean="0"/>
              <a:pPr eaLnBrk="1" fontAlgn="base" hangingPunct="1">
                <a:spcBef>
                  <a:spcPct val="0"/>
                </a:spcBef>
                <a:spcAft>
                  <a:spcPct val="0"/>
                </a:spcAft>
              </a:pPr>
              <a:t>30</a:t>
            </a:fld>
            <a:endParaRPr lang="ja-JP" altLang="en-US"/>
          </a:p>
        </p:txBody>
      </p:sp>
    </p:spTree>
    <p:extLst>
      <p:ext uri="{BB962C8B-B14F-4D97-AF65-F5344CB8AC3E}">
        <p14:creationId xmlns:p14="http://schemas.microsoft.com/office/powerpoint/2010/main" val="672519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ja-JP" altLang="en-US" dirty="0">
                <a:solidFill>
                  <a:schemeClr val="tx1"/>
                </a:solidFill>
                <a:latin typeface="Times New Roman" pitchFamily="18" charset="0"/>
              </a:rPr>
              <a:t>返還誓約書の提出前のチェックポイントを記載していますので、</a:t>
            </a:r>
            <a:endParaRPr lang="en-US" altLang="ja-JP" dirty="0">
              <a:solidFill>
                <a:schemeClr val="tx1"/>
              </a:solidFill>
              <a:latin typeface="Times New Roman" pitchFamily="18" charset="0"/>
            </a:endParaRPr>
          </a:p>
          <a:p>
            <a:pPr eaLnBrk="1" hangingPunct="1">
              <a:lnSpc>
                <a:spcPct val="90000"/>
              </a:lnSpc>
              <a:spcBef>
                <a:spcPct val="0"/>
              </a:spcBef>
            </a:pPr>
            <a:r>
              <a:rPr lang="ja-JP" altLang="en-US" dirty="0">
                <a:solidFill>
                  <a:schemeClr val="tx1"/>
                </a:solidFill>
                <a:latin typeface="Times New Roman" pitchFamily="18" charset="0"/>
              </a:rPr>
              <a:t>提出する前に皆さん自身でチェックして、返還誓約書を学校の奨学金窓口に提出してください。</a:t>
            </a:r>
            <a:endParaRPr lang="en-US" altLang="ja-JP" dirty="0">
              <a:solidFill>
                <a:schemeClr val="tx1"/>
              </a:solidFill>
              <a:latin typeface="Times New Roman" pitchFamily="18" charset="0"/>
            </a:endParaRPr>
          </a:p>
          <a:p>
            <a:pPr eaLnBrk="1" hangingPunct="1">
              <a:lnSpc>
                <a:spcPct val="90000"/>
              </a:lnSpc>
              <a:spcBef>
                <a:spcPct val="0"/>
              </a:spcBef>
            </a:pPr>
            <a:endParaRPr lang="en-US" altLang="ja-JP" dirty="0">
              <a:solidFill>
                <a:schemeClr val="tx1"/>
              </a:solidFill>
              <a:latin typeface="Times New Roman" pitchFamily="18" charset="0"/>
            </a:endParaRPr>
          </a:p>
          <a:p>
            <a:pPr eaLnBrk="1" hangingPunct="1">
              <a:lnSpc>
                <a:spcPct val="90000"/>
              </a:lnSpc>
              <a:spcBef>
                <a:spcPct val="0"/>
              </a:spcBef>
            </a:pPr>
            <a:r>
              <a:rPr lang="ja-JP" altLang="en-US" dirty="0">
                <a:solidFill>
                  <a:schemeClr val="tx1"/>
                </a:solidFill>
                <a:latin typeface="Times New Roman" pitchFamily="18" charset="0"/>
              </a:rPr>
              <a:t>＜チェックリストを印刷して学生へ渡す＞</a:t>
            </a:r>
          </a:p>
        </p:txBody>
      </p:sp>
      <p:sp>
        <p:nvSpPr>
          <p:cNvPr id="2" name="スライド番号プレースホルダー 1"/>
          <p:cNvSpPr>
            <a:spLocks noGrp="1"/>
          </p:cNvSpPr>
          <p:nvPr>
            <p:ph type="sldNum" sz="quarter" idx="10"/>
          </p:nvPr>
        </p:nvSpPr>
        <p:spPr/>
        <p:txBody>
          <a:bodyPr/>
          <a:lstStyle/>
          <a:p>
            <a:pPr>
              <a:defRPr/>
            </a:pPr>
            <a:fld id="{1178F273-08F5-4EE3-8A0E-874FBB38F35A}" type="slidenum">
              <a:rPr lang="ja-JP" altLang="en-US" smtClean="0"/>
              <a:pPr>
                <a:defRPr/>
              </a:pPr>
              <a:t>31</a:t>
            </a:fld>
            <a:endParaRPr lang="ja-JP" altLang="en-US"/>
          </a:p>
        </p:txBody>
      </p:sp>
    </p:spTree>
    <p:extLst>
      <p:ext uri="{BB962C8B-B14F-4D97-AF65-F5344CB8AC3E}">
        <p14:creationId xmlns:p14="http://schemas.microsoft.com/office/powerpoint/2010/main" val="1028032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621" eaLnBrk="1" hangingPunct="1">
              <a:spcBef>
                <a:spcPct val="0"/>
              </a:spcBef>
              <a:defRPr/>
            </a:pPr>
            <a:r>
              <a:rPr lang="ja-JP" altLang="en-US" sz="1100" dirty="0">
                <a:latin typeface="+mn-ea"/>
                <a:cs typeface="メイリオ" pitchFamily="50" charset="-128"/>
              </a:rPr>
              <a:t>・　毎月、奨学金の振込みを確認するため、振込口座の通帳に記帳してください。</a:t>
            </a:r>
            <a:endParaRPr lang="en-US" altLang="ja-JP" sz="1100" dirty="0">
              <a:latin typeface="+mn-ea"/>
              <a:cs typeface="メイリオ" pitchFamily="50" charset="-128"/>
            </a:endParaRPr>
          </a:p>
          <a:p>
            <a:pPr defTabSz="946621" eaLnBrk="1" hangingPunct="1">
              <a:spcBef>
                <a:spcPct val="0"/>
              </a:spcBef>
              <a:defRPr/>
            </a:pPr>
            <a:r>
              <a:rPr lang="ja-JP" altLang="en-US" sz="1100" dirty="0">
                <a:latin typeface="+mn-ea"/>
                <a:cs typeface="メイリオ" pitchFamily="50" charset="-128"/>
              </a:rPr>
              <a:t>・　奨学金に関する説明会には出席し、書類の提出期限は守ってください。</a:t>
            </a:r>
            <a:endParaRPr lang="en-US" altLang="ja-JP" sz="1100" dirty="0">
              <a:latin typeface="+mn-ea"/>
              <a:cs typeface="メイリオ" pitchFamily="50" charset="-128"/>
            </a:endParaRPr>
          </a:p>
          <a:p>
            <a:pPr defTabSz="946621" eaLnBrk="1" hangingPunct="1">
              <a:spcBef>
                <a:spcPct val="0"/>
              </a:spcBef>
              <a:defRPr/>
            </a:pPr>
            <a:r>
              <a:rPr lang="ja-JP" altLang="en-US" sz="1100" dirty="0">
                <a:latin typeface="+mn-ea"/>
                <a:cs typeface="メイリオ" pitchFamily="50" charset="-128"/>
              </a:rPr>
              <a:t>・　借りすぎに注意してください。</a:t>
            </a:r>
            <a:endParaRPr lang="en-US" altLang="ja-JP" sz="1100" dirty="0">
              <a:latin typeface="+mn-ea"/>
              <a:cs typeface="メイリオ" pitchFamily="50" charset="-128"/>
            </a:endParaRPr>
          </a:p>
          <a:p>
            <a:pPr defTabSz="946621" eaLnBrk="1" hangingPunct="1">
              <a:spcBef>
                <a:spcPct val="0"/>
              </a:spcBef>
              <a:defRPr/>
            </a:pPr>
            <a:r>
              <a:rPr lang="ja-JP" altLang="en-US" sz="1100" dirty="0">
                <a:latin typeface="+mn-ea"/>
                <a:cs typeface="メイリオ" pitchFamily="50" charset="-128"/>
              </a:rPr>
              <a:t>・　休学・退学・留学等の場合は、奨学金担当窓口にも必ず届け出てください。</a:t>
            </a:r>
            <a:endParaRPr lang="en-US" altLang="ja-JP" sz="1100" dirty="0">
              <a:latin typeface="+mn-ea"/>
              <a:cs typeface="メイリオ" pitchFamily="50" charset="-128"/>
            </a:endParaRPr>
          </a:p>
          <a:p>
            <a:pPr defTabSz="938509" eaLnBrk="1" hangingPunct="1">
              <a:spcBef>
                <a:spcPct val="0"/>
              </a:spcBef>
              <a:defRPr/>
            </a:pPr>
            <a:r>
              <a:rPr lang="ja-JP" altLang="en-US" sz="1100" dirty="0">
                <a:latin typeface="+mn-ea"/>
                <a:cs typeface="メイリオ" pitchFamily="50" charset="-128"/>
              </a:rPr>
              <a:t>・　高等教育の修学支援新制度（給付奨学金及び授業料等減免）と第一種奨学金（貸与）を併せて利用する場合は、第一種奨学金の貸与月額が自動的に調整されます。多くの場合は減額となり、０円となる場合もあります。</a:t>
            </a:r>
            <a:endParaRPr lang="en-US" altLang="ja-JP" sz="1100" dirty="0">
              <a:latin typeface="+mn-ea"/>
              <a:cs typeface="メイリオ" pitchFamily="50" charset="-128"/>
            </a:endParaRPr>
          </a:p>
          <a:p>
            <a:pPr defTabSz="938509" eaLnBrk="1" hangingPunct="1">
              <a:spcBef>
                <a:spcPct val="0"/>
              </a:spcBef>
              <a:defRPr/>
            </a:pPr>
            <a:r>
              <a:rPr lang="ja-JP" altLang="en-US" sz="1100" dirty="0">
                <a:latin typeface="+mn-ea"/>
                <a:cs typeface="メイリオ" pitchFamily="50" charset="-128"/>
              </a:rPr>
              <a:t>これを併給調整といいます。調整後の貸与月額は貸与奨学生のしおり（全体版）</a:t>
            </a:r>
            <a:r>
              <a:rPr lang="en-US" altLang="ja-JP" sz="1100" dirty="0">
                <a:latin typeface="+mn-ea"/>
                <a:cs typeface="メイリオ" pitchFamily="50" charset="-128"/>
              </a:rPr>
              <a:t>103</a:t>
            </a:r>
            <a:r>
              <a:rPr lang="ja-JP" altLang="en-US" sz="1100" dirty="0">
                <a:latin typeface="+mn-ea"/>
                <a:cs typeface="メイリオ" pitchFamily="50" charset="-128"/>
              </a:rPr>
              <a:t>～</a:t>
            </a:r>
            <a:r>
              <a:rPr lang="en-US" altLang="ja-JP" sz="1100" dirty="0">
                <a:latin typeface="+mn-ea"/>
                <a:cs typeface="メイリオ" pitchFamily="50" charset="-128"/>
              </a:rPr>
              <a:t>105</a:t>
            </a:r>
            <a:r>
              <a:rPr lang="ja-JP" altLang="en-US" sz="1100" dirty="0">
                <a:latin typeface="+mn-ea"/>
                <a:cs typeface="メイリオ" pitchFamily="50" charset="-128"/>
              </a:rPr>
              <a:t>ページで確認してください。</a:t>
            </a:r>
            <a:endParaRPr lang="en-US" altLang="ja-JP" sz="1100" strike="dblStrike" dirty="0">
              <a:latin typeface="+mn-ea"/>
              <a:cs typeface="メイリオ" pitchFamily="50" charset="-128"/>
            </a:endParaRPr>
          </a:p>
          <a:p>
            <a:pPr eaLnBrk="1" hangingPunct="1">
              <a:spcBef>
                <a:spcPct val="0"/>
              </a:spcBef>
            </a:pPr>
            <a:r>
              <a:rPr lang="ja-JP" altLang="en-US" sz="1100" dirty="0">
                <a:latin typeface="+mn-ea"/>
              </a:rPr>
              <a:t>最後に繰り返しとなりますが、日本学生支援機構の奨学金は国が実施する貸与型の奨学金です。</a:t>
            </a:r>
          </a:p>
          <a:p>
            <a:pPr eaLnBrk="1" hangingPunct="1">
              <a:spcBef>
                <a:spcPct val="0"/>
              </a:spcBef>
            </a:pPr>
            <a:r>
              <a:rPr lang="ja-JP" altLang="en-US" sz="1100" dirty="0">
                <a:latin typeface="+mn-ea"/>
              </a:rPr>
              <a:t>卒業後は、皆さん自身が責任をもって返還しなければいけません。</a:t>
            </a:r>
          </a:p>
          <a:p>
            <a:pPr eaLnBrk="1" hangingPunct="1">
              <a:spcBef>
                <a:spcPct val="0"/>
              </a:spcBef>
            </a:pPr>
            <a:r>
              <a:rPr lang="en-US" altLang="ja-JP" sz="1100" dirty="0">
                <a:latin typeface="+mn-ea"/>
              </a:rPr>
              <a:t>※</a:t>
            </a:r>
            <a:r>
              <a:rPr lang="ja-JP" altLang="en-US" sz="1100" dirty="0">
                <a:latin typeface="+mn-ea"/>
              </a:rPr>
              <a:t>ただし、返還が困難な人を対象として、救済制度が設けられています。</a:t>
            </a:r>
            <a:endParaRPr lang="en-US" altLang="ja-JP" sz="1100" dirty="0">
              <a:latin typeface="+mn-ea"/>
            </a:endParaRPr>
          </a:p>
          <a:p>
            <a:pPr defTabSz="946621" eaLnBrk="1" hangingPunct="1">
              <a:spcBef>
                <a:spcPct val="0"/>
              </a:spcBef>
              <a:defRPr/>
            </a:pPr>
            <a:endParaRPr lang="ja-JP" altLang="en-US" sz="1100" dirty="0">
              <a:latin typeface="+mn-ea"/>
              <a:cs typeface="メイリオ" pitchFamily="50" charset="-128"/>
            </a:endParaRPr>
          </a:p>
          <a:p>
            <a:pPr defTabSz="946621" eaLnBrk="1" hangingPunct="1">
              <a:spcBef>
                <a:spcPct val="0"/>
              </a:spcBef>
              <a:defRPr/>
            </a:pPr>
            <a:r>
              <a:rPr lang="ja-JP" altLang="en-US" sz="1100" dirty="0">
                <a:latin typeface="+mn-ea"/>
                <a:cs typeface="メイリオ" pitchFamily="50" charset="-128"/>
              </a:rPr>
              <a:t>奨学生の自覚をもって、これから充実した学生生活を送ってください。</a:t>
            </a:r>
            <a:endParaRPr lang="en-US" altLang="ja-JP" sz="1100" dirty="0">
              <a:latin typeface="+mn-ea"/>
              <a:cs typeface="メイリオ" pitchFamily="50" charset="-128"/>
            </a:endParaRPr>
          </a:p>
          <a:p>
            <a:pPr eaLnBrk="1" hangingPunct="1">
              <a:spcBef>
                <a:spcPct val="0"/>
              </a:spcBef>
            </a:pPr>
            <a:endParaRPr lang="en-US" altLang="ja-JP" sz="1100" dirty="0">
              <a:latin typeface="+mn-ea"/>
            </a:endParaRPr>
          </a:p>
          <a:p>
            <a:pPr eaLnBrk="1" hangingPunct="1">
              <a:spcBef>
                <a:spcPct val="0"/>
              </a:spcBef>
            </a:pPr>
            <a:r>
              <a:rPr lang="ja-JP" altLang="en-US" sz="1100" dirty="0">
                <a:latin typeface="+mn-ea"/>
              </a:rPr>
              <a:t>これで、採用時説明会を終了しますが、返還誓約書については「貸与奨学生のしおり（ダイジェスト版）」</a:t>
            </a:r>
            <a:r>
              <a:rPr lang="en-US" altLang="ja-JP" sz="1100" dirty="0">
                <a:latin typeface="+mn-ea"/>
              </a:rPr>
              <a:t>P</a:t>
            </a:r>
            <a:r>
              <a:rPr lang="ja-JP" altLang="en-US" sz="1100" dirty="0">
                <a:latin typeface="+mn-ea"/>
              </a:rPr>
              <a:t>４～</a:t>
            </a:r>
            <a:r>
              <a:rPr lang="en-US" altLang="ja-JP" sz="1100" dirty="0">
                <a:latin typeface="+mn-ea"/>
              </a:rPr>
              <a:t>8</a:t>
            </a:r>
            <a:r>
              <a:rPr lang="ja-JP" altLang="en-US" sz="1100" dirty="0">
                <a:latin typeface="+mn-ea"/>
              </a:rPr>
              <a:t> 、</a:t>
            </a:r>
            <a:r>
              <a:rPr lang="ja-JP" altLang="en-US" sz="1100" dirty="0"/>
              <a:t>日本学生支援機構ホームページ掲載の</a:t>
            </a:r>
            <a:r>
              <a:rPr lang="ja-JP" altLang="en-US" sz="1100" dirty="0">
                <a:latin typeface="+mn-ea"/>
              </a:rPr>
              <a:t>「貸与奨学生のしおり」</a:t>
            </a:r>
            <a:r>
              <a:rPr lang="en-US" altLang="ja-JP" sz="1100" dirty="0">
                <a:latin typeface="+mn-ea"/>
              </a:rPr>
              <a:t>P24</a:t>
            </a:r>
            <a:r>
              <a:rPr lang="ja-JP" altLang="en-US" sz="1100" dirty="0">
                <a:latin typeface="+mn-ea"/>
              </a:rPr>
              <a:t>～</a:t>
            </a:r>
            <a:r>
              <a:rPr lang="en-US" altLang="ja-JP" sz="1100" dirty="0">
                <a:latin typeface="+mn-ea"/>
              </a:rPr>
              <a:t>52</a:t>
            </a:r>
            <a:r>
              <a:rPr lang="ja-JP" altLang="en-US" sz="1100" dirty="0">
                <a:latin typeface="+mn-ea"/>
              </a:rPr>
              <a:t>に記載されていますので確認してください。返還誓約書の作成にあたってわからないことがあれば、学校の奨学金担当窓口に相談してください。</a:t>
            </a:r>
            <a:endParaRPr lang="en-US" altLang="ja-JP" sz="1100" dirty="0">
              <a:latin typeface="+mn-ea"/>
            </a:endParaRPr>
          </a:p>
        </p:txBody>
      </p:sp>
      <p:sp>
        <p:nvSpPr>
          <p:cNvPr id="870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F5411FFC-9D6F-480E-9EAA-64B37179DEA5}" type="slidenum">
              <a:rPr lang="ja-JP" altLang="en-US" smtClean="0"/>
              <a:pPr eaLnBrk="1" fontAlgn="base" hangingPunct="1">
                <a:spcBef>
                  <a:spcPct val="0"/>
                </a:spcBef>
                <a:spcAft>
                  <a:spcPct val="0"/>
                </a:spcAft>
              </a:pPr>
              <a:t>32</a:t>
            </a:fld>
            <a:endParaRPr lang="ja-JP" altLang="en-US"/>
          </a:p>
        </p:txBody>
      </p:sp>
    </p:spTree>
    <p:extLst>
      <p:ext uri="{BB962C8B-B14F-4D97-AF65-F5344CB8AC3E}">
        <p14:creationId xmlns:p14="http://schemas.microsoft.com/office/powerpoint/2010/main" val="3057386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latin typeface="+mn-ea"/>
                <a:ea typeface="+mn-ea"/>
              </a:rPr>
              <a:t>皆さんが採用となったこの奨学金は国が実施する貸与型の奨学金です。</a:t>
            </a:r>
          </a:p>
          <a:p>
            <a:pPr eaLnBrk="1" hangingPunct="1">
              <a:spcBef>
                <a:spcPct val="0"/>
              </a:spcBef>
            </a:pPr>
            <a:r>
              <a:rPr lang="ja-JP" altLang="en-US" dirty="0">
                <a:solidFill>
                  <a:schemeClr val="tx1"/>
                </a:solidFill>
                <a:latin typeface="+mn-ea"/>
                <a:ea typeface="+mn-ea"/>
              </a:rPr>
              <a:t>貸与奨学金は卒業後、皆さん（奨学生）自身が責任をもって返還しなければいけません。ただし、返還が難しいときは、救済制度が設けられています。</a:t>
            </a:r>
            <a:endParaRPr lang="en-US" altLang="ja-JP" dirty="0">
              <a:solidFill>
                <a:schemeClr val="tx1"/>
              </a:solidFill>
              <a:latin typeface="+mn-ea"/>
              <a:ea typeface="+mn-ea"/>
            </a:endParaRPr>
          </a:p>
          <a:p>
            <a:pPr eaLnBrk="1" hangingPunct="1">
              <a:spcBef>
                <a:spcPct val="0"/>
              </a:spcBef>
            </a:pPr>
            <a:r>
              <a:rPr lang="ja-JP" altLang="en-US" dirty="0">
                <a:solidFill>
                  <a:schemeClr val="tx1"/>
                </a:solidFill>
                <a:latin typeface="+mn-ea"/>
                <a:ea typeface="+mn-ea"/>
              </a:rPr>
              <a:t>救済制度の内容は後ほど、説明します。</a:t>
            </a:r>
          </a:p>
          <a:p>
            <a:pPr eaLnBrk="1" hangingPunct="1">
              <a:spcBef>
                <a:spcPct val="0"/>
              </a:spcBef>
            </a:pPr>
            <a:endParaRPr lang="en-US" altLang="ja-JP" dirty="0">
              <a:solidFill>
                <a:schemeClr val="tx1"/>
              </a:solidFill>
              <a:latin typeface="+mn-ea"/>
              <a:ea typeface="+mn-ea"/>
            </a:endParaRPr>
          </a:p>
          <a:p>
            <a:pPr eaLnBrk="1" hangingPunct="1">
              <a:spcBef>
                <a:spcPct val="0"/>
              </a:spcBef>
            </a:pPr>
            <a:r>
              <a:rPr lang="ja-JP" altLang="en-US" dirty="0">
                <a:solidFill>
                  <a:schemeClr val="tx1"/>
                </a:solidFill>
                <a:latin typeface="+mn-ea"/>
                <a:ea typeface="+mn-ea"/>
              </a:rPr>
              <a:t>奨学生としての心構え</a:t>
            </a:r>
            <a:endParaRPr lang="en-US" altLang="ja-JP" dirty="0">
              <a:solidFill>
                <a:schemeClr val="tx1"/>
              </a:solidFill>
              <a:latin typeface="+mn-ea"/>
              <a:ea typeface="+mn-ea"/>
            </a:endParaRPr>
          </a:p>
          <a:p>
            <a:pPr eaLnBrk="1" hangingPunct="1">
              <a:spcBef>
                <a:spcPct val="0"/>
              </a:spcBef>
            </a:pPr>
            <a:endParaRPr lang="en-US" altLang="ja-JP" dirty="0">
              <a:solidFill>
                <a:schemeClr val="tx1"/>
              </a:solidFill>
              <a:latin typeface="+mn-ea"/>
              <a:ea typeface="+mn-ea"/>
            </a:endParaRPr>
          </a:p>
          <a:p>
            <a:pPr eaLnBrk="1" hangingPunct="1">
              <a:lnSpc>
                <a:spcPct val="150000"/>
              </a:lnSpc>
              <a:spcBef>
                <a:spcPts val="1035"/>
              </a:spcBef>
              <a:buSzPct val="80000"/>
            </a:pPr>
            <a:r>
              <a:rPr lang="ja-JP" altLang="en-US" dirty="0">
                <a:solidFill>
                  <a:schemeClr val="tx1"/>
                </a:solidFill>
                <a:latin typeface="+mn-ea"/>
                <a:ea typeface="+mn-ea"/>
                <a:cs typeface="メイリオ" pitchFamily="50" charset="-128"/>
              </a:rPr>
              <a:t>（１）奨学金制度について、十分に理解してください。</a:t>
            </a:r>
          </a:p>
          <a:p>
            <a:pPr eaLnBrk="1" hangingPunct="1">
              <a:lnSpc>
                <a:spcPct val="150000"/>
              </a:lnSpc>
              <a:spcBef>
                <a:spcPts val="1044"/>
              </a:spcBef>
              <a:buSzPct val="80000"/>
              <a:defRPr/>
            </a:pPr>
            <a:r>
              <a:rPr lang="ja-JP" altLang="en-US" dirty="0">
                <a:solidFill>
                  <a:schemeClr val="tx1"/>
                </a:solidFill>
                <a:latin typeface="+mn-ea"/>
                <a:ea typeface="+mn-ea"/>
                <a:cs typeface="メイリオ" pitchFamily="50" charset="-128"/>
              </a:rPr>
              <a:t>（２）</a:t>
            </a:r>
            <a:r>
              <a:rPr lang="ja-JP" altLang="en-US" sz="1300" dirty="0">
                <a:latin typeface="Trebuchet MS" pitchFamily="34" charset="0"/>
                <a:ea typeface="メイリオ" pitchFamily="50" charset="-128"/>
                <a:cs typeface="メイリオ" pitchFamily="50" charset="-128"/>
              </a:rPr>
              <a:t>貸与中の手続きは、学校の指示を守り期間内に行ってください。</a:t>
            </a:r>
            <a:endParaRPr lang="en-US" altLang="ja-JP" sz="1300" dirty="0">
              <a:latin typeface="Trebuchet MS" pitchFamily="34" charset="0"/>
              <a:ea typeface="メイリオ" pitchFamily="50" charset="-128"/>
              <a:cs typeface="メイリオ" pitchFamily="50" charset="-128"/>
            </a:endParaRPr>
          </a:p>
          <a:p>
            <a:pPr eaLnBrk="1" hangingPunct="1">
              <a:lnSpc>
                <a:spcPct val="150000"/>
              </a:lnSpc>
              <a:spcBef>
                <a:spcPts val="1044"/>
              </a:spcBef>
              <a:buSzPct val="80000"/>
              <a:defRPr/>
            </a:pPr>
            <a:r>
              <a:rPr lang="ja-JP" altLang="en-US" dirty="0">
                <a:solidFill>
                  <a:schemeClr val="tx1"/>
                </a:solidFill>
                <a:latin typeface="+mn-ea"/>
                <a:ea typeface="+mn-ea"/>
                <a:cs typeface="メイリオ" pitchFamily="50" charset="-128"/>
              </a:rPr>
              <a:t>（３）奨学生としての自覚と責任を持って、勉学に励んでください。</a:t>
            </a:r>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C76A4BB8-773A-4538-AE97-EA1304943F60}" type="slidenum">
              <a:rPr lang="ja-JP" altLang="en-US" smtClean="0"/>
              <a:pPr eaLnBrk="1" fontAlgn="base" hangingPunct="1">
                <a:spcBef>
                  <a:spcPct val="0"/>
                </a:spcBef>
                <a:spcAft>
                  <a:spcPct val="0"/>
                </a:spcAft>
              </a:pPr>
              <a:t>4</a:t>
            </a:fld>
            <a:endParaRPr lang="ja-JP" altLang="en-US"/>
          </a:p>
        </p:txBody>
      </p:sp>
    </p:spTree>
    <p:extLst>
      <p:ext uri="{BB962C8B-B14F-4D97-AF65-F5344CB8AC3E}">
        <p14:creationId xmlns:p14="http://schemas.microsoft.com/office/powerpoint/2010/main" val="2310599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522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8E5481C4-DFC8-4216-A145-D91A23BFB706}" type="slidenum">
              <a:rPr lang="ja-JP" altLang="en-US" smtClean="0"/>
              <a:pPr eaLnBrk="1" fontAlgn="base" hangingPunct="1">
                <a:spcBef>
                  <a:spcPct val="0"/>
                </a:spcBef>
                <a:spcAft>
                  <a:spcPct val="0"/>
                </a:spcAft>
              </a:pPr>
              <a:t>5</a:t>
            </a:fld>
            <a:endParaRPr lang="ja-JP" altLang="en-US"/>
          </a:p>
        </p:txBody>
      </p:sp>
    </p:spTree>
    <p:extLst>
      <p:ext uri="{BB962C8B-B14F-4D97-AF65-F5344CB8AC3E}">
        <p14:creationId xmlns:p14="http://schemas.microsoft.com/office/powerpoint/2010/main" val="167959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日本学生支援機構の貸与奨学金を借りるのは、皆さん（学生本人）です。</a:t>
            </a:r>
            <a:endParaRPr lang="en-US" altLang="ja-JP" dirty="0">
              <a:solidFill>
                <a:schemeClr val="tx1"/>
              </a:solidFill>
            </a:endParaRPr>
          </a:p>
          <a:p>
            <a:pPr eaLnBrk="1" hangingPunct="1">
              <a:spcBef>
                <a:spcPct val="0"/>
              </a:spcBef>
            </a:pPr>
            <a:r>
              <a:rPr lang="ja-JP" altLang="en-US" dirty="0">
                <a:solidFill>
                  <a:schemeClr val="tx1"/>
                </a:solidFill>
              </a:rPr>
              <a:t>そのため、卒業後は、皆さん自身が、奨学金を返さなければいけません。</a:t>
            </a:r>
            <a:endParaRPr lang="en-US" altLang="ja-JP" dirty="0">
              <a:solidFill>
                <a:schemeClr val="tx1"/>
              </a:solidFill>
            </a:endParaRPr>
          </a:p>
          <a:p>
            <a:pPr defTabSz="946621" eaLnBrk="1" hangingPunct="1">
              <a:spcBef>
                <a:spcPct val="0"/>
              </a:spcBef>
              <a:defRPr/>
            </a:pPr>
            <a:r>
              <a:rPr lang="ja-JP" altLang="en-US" dirty="0">
                <a:solidFill>
                  <a:schemeClr val="tx1"/>
                </a:solidFill>
              </a:rPr>
              <a:t>卒業後に返還されたお金は、後輩の奨学金として、すぐに利用されます。</a:t>
            </a:r>
            <a:endParaRPr lang="en-US" altLang="ja-JP" dirty="0">
              <a:solidFill>
                <a:schemeClr val="tx1"/>
              </a:solidFill>
            </a:endParaRPr>
          </a:p>
          <a:p>
            <a:pPr defTabSz="946621" eaLnBrk="1" hangingPunct="1">
              <a:spcBef>
                <a:spcPct val="0"/>
              </a:spcBef>
              <a:defRPr/>
            </a:pPr>
            <a:r>
              <a:rPr lang="ja-JP" altLang="en-US" dirty="0">
                <a:solidFill>
                  <a:schemeClr val="tx1"/>
                </a:solidFill>
              </a:rPr>
              <a:t>そのため、皆さん自身が後輩の奨学金を支えることになります。</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奨学金を借りているときは、家計の状況や卒業後の返還額などをよく考えて、借りすぎに注意するようにしてください。</a:t>
            </a:r>
            <a:endParaRPr lang="en-US" altLang="ja-JP" dirty="0">
              <a:solidFill>
                <a:schemeClr val="tx1"/>
              </a:solidFill>
            </a:endParaRPr>
          </a:p>
        </p:txBody>
      </p:sp>
      <p:sp>
        <p:nvSpPr>
          <p:cNvPr id="532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74B7056B-001C-4F91-A510-70EFD3CD7FA7}" type="slidenum">
              <a:rPr lang="ja-JP" altLang="en-US" smtClean="0"/>
              <a:pPr eaLnBrk="1" fontAlgn="base" hangingPunct="1">
                <a:spcBef>
                  <a:spcPct val="0"/>
                </a:spcBef>
                <a:spcAft>
                  <a:spcPct val="0"/>
                </a:spcAft>
              </a:pPr>
              <a:t>6</a:t>
            </a:fld>
            <a:endParaRPr lang="ja-JP" altLang="en-US"/>
          </a:p>
        </p:txBody>
      </p:sp>
    </p:spTree>
    <p:extLst>
      <p:ext uri="{BB962C8B-B14F-4D97-AF65-F5344CB8AC3E}">
        <p14:creationId xmlns:p14="http://schemas.microsoft.com/office/powerpoint/2010/main" val="471710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奨学生として学生生活を送るうえで、奨学金に関する説明を必ず受けてください。</a:t>
            </a:r>
            <a:endParaRPr lang="en-US" altLang="ja-JP" dirty="0">
              <a:solidFill>
                <a:schemeClr val="tx1"/>
              </a:solidFill>
            </a:endParaRPr>
          </a:p>
          <a:p>
            <a:pPr eaLnBrk="1" hangingPunct="1">
              <a:spcBef>
                <a:spcPct val="0"/>
              </a:spcBef>
            </a:pPr>
            <a:r>
              <a:rPr lang="ja-JP" altLang="en-US" dirty="0">
                <a:solidFill>
                  <a:schemeClr val="tx1"/>
                </a:solidFill>
              </a:rPr>
              <a:t>今後、主な説明の機会としては</a:t>
            </a:r>
            <a:r>
              <a:rPr lang="en-US" altLang="ja-JP" dirty="0">
                <a:solidFill>
                  <a:schemeClr val="tx1"/>
                </a:solidFill>
              </a:rPr>
              <a:t>2</a:t>
            </a:r>
            <a:r>
              <a:rPr lang="ja-JP" altLang="en-US" dirty="0">
                <a:solidFill>
                  <a:schemeClr val="tx1"/>
                </a:solidFill>
              </a:rPr>
              <a:t>つあります。</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１つ目は、毎年、</a:t>
            </a:r>
            <a:r>
              <a:rPr lang="en-US" altLang="ja-JP" dirty="0">
                <a:solidFill>
                  <a:schemeClr val="tx1"/>
                </a:solidFill>
              </a:rPr>
              <a:t>12</a:t>
            </a:r>
            <a:r>
              <a:rPr lang="ja-JP" altLang="en-US" dirty="0">
                <a:solidFill>
                  <a:schemeClr val="tx1"/>
                </a:solidFill>
              </a:rPr>
              <a:t>月～</a:t>
            </a:r>
            <a:r>
              <a:rPr lang="en-US" altLang="ja-JP" dirty="0">
                <a:solidFill>
                  <a:schemeClr val="tx1"/>
                </a:solidFill>
              </a:rPr>
              <a:t>2</a:t>
            </a:r>
            <a:r>
              <a:rPr lang="ja-JP" altLang="en-US" dirty="0">
                <a:solidFill>
                  <a:schemeClr val="tx1"/>
                </a:solidFill>
              </a:rPr>
              <a:t>月ごろに行う、「適格認定説明会」です。こちらは年に１回１年間の借用状況を確認し、来年度も奨学金の継続を希望するかどうかの手続きや、学業成績</a:t>
            </a:r>
            <a:r>
              <a:rPr lang="ja-JP" altLang="en-US" baseline="0" dirty="0">
                <a:solidFill>
                  <a:schemeClr val="tx1"/>
                </a:solidFill>
              </a:rPr>
              <a:t>など</a:t>
            </a:r>
            <a:r>
              <a:rPr lang="ja-JP" altLang="en-US" dirty="0">
                <a:solidFill>
                  <a:schemeClr val="tx1"/>
                </a:solidFill>
              </a:rPr>
              <a:t>に応じて奨学金の継続に関して必要な措置がとられることを説明します。</a:t>
            </a:r>
            <a:endParaRPr lang="en-US" altLang="ja-JP" dirty="0">
              <a:solidFill>
                <a:schemeClr val="tx1"/>
              </a:solidFill>
            </a:endParaRPr>
          </a:p>
          <a:p>
            <a:pPr eaLnBrk="1" hangingPunct="1">
              <a:spcBef>
                <a:spcPct val="0"/>
              </a:spcBef>
            </a:pPr>
            <a:r>
              <a:rPr lang="ja-JP" altLang="en-US" dirty="0">
                <a:solidFill>
                  <a:schemeClr val="tx1"/>
                </a:solidFill>
              </a:rPr>
              <a:t>２つ目は、貸与終了時、主に卒業する年度の</a:t>
            </a:r>
            <a:r>
              <a:rPr lang="en-US" altLang="ja-JP" dirty="0">
                <a:solidFill>
                  <a:schemeClr val="tx1"/>
                </a:solidFill>
              </a:rPr>
              <a:t>10</a:t>
            </a:r>
            <a:r>
              <a:rPr lang="ja-JP" altLang="en-US" dirty="0">
                <a:solidFill>
                  <a:schemeClr val="tx1"/>
                </a:solidFill>
              </a:rPr>
              <a:t>月～</a:t>
            </a:r>
            <a:r>
              <a:rPr lang="en-US" altLang="ja-JP" dirty="0">
                <a:solidFill>
                  <a:schemeClr val="tx1"/>
                </a:solidFill>
              </a:rPr>
              <a:t>12</a:t>
            </a:r>
            <a:r>
              <a:rPr lang="ja-JP" altLang="en-US" dirty="0">
                <a:solidFill>
                  <a:schemeClr val="tx1"/>
                </a:solidFill>
              </a:rPr>
              <a:t>月ごろに行う「返還説明会」です。こちらは貸与終了にあたって卒業前に行う手続き、卒業後に必要となる手続きや返還が難しくなった場合の救済制度等について説明します。</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それぞれの説明会では、皆さんが奨学生として提出が必要な書類や手続きなどについて説明を行います。</a:t>
            </a:r>
            <a:endParaRPr lang="en-US" altLang="ja-JP" dirty="0">
              <a:solidFill>
                <a:schemeClr val="tx1"/>
              </a:solidFill>
            </a:endParaRPr>
          </a:p>
          <a:p>
            <a:pPr eaLnBrk="1" hangingPunct="1">
              <a:spcBef>
                <a:spcPct val="0"/>
              </a:spcBef>
            </a:pPr>
            <a:r>
              <a:rPr lang="ja-JP" altLang="en-US" dirty="0">
                <a:solidFill>
                  <a:schemeClr val="tx1"/>
                </a:solidFill>
              </a:rPr>
              <a:t>それぞれの説明会の開催日時や実施方法については、メールや掲示板で事前にお知らせしますので、必ず確認してください。</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どうしても都合が悪く、説明会に出席できない場合は、事前に、奨学金担当窓口に相談してください。</a:t>
            </a:r>
          </a:p>
        </p:txBody>
      </p:sp>
      <p:sp>
        <p:nvSpPr>
          <p:cNvPr id="542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638C182D-9704-4252-B449-46D9458ABE13}" type="slidenum">
              <a:rPr lang="ja-JP" altLang="en-US" smtClean="0"/>
              <a:pPr eaLnBrk="1" fontAlgn="base" hangingPunct="1">
                <a:spcBef>
                  <a:spcPct val="0"/>
                </a:spcBef>
                <a:spcAft>
                  <a:spcPct val="0"/>
                </a:spcAft>
              </a:pPr>
              <a:t>7</a:t>
            </a:fld>
            <a:endParaRPr lang="ja-JP" altLang="en-US"/>
          </a:p>
        </p:txBody>
      </p:sp>
    </p:spTree>
    <p:extLst>
      <p:ext uri="{BB962C8B-B14F-4D97-AF65-F5344CB8AC3E}">
        <p14:creationId xmlns:p14="http://schemas.microsoft.com/office/powerpoint/2010/main" val="901532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solidFill>
                  <a:schemeClr val="tx1"/>
                </a:solidFill>
              </a:rPr>
              <a:t>続いて、奨学金担当窓口への連絡が必要なときについて説明します。</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在学中に、奨学金が不要になったり、留学によって日本を離れる場合など、奨学金担当窓口に連絡が必要となります。</a:t>
            </a: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特に、休学したり退学したりする場合には、何月分まで奨学金を受け取ることができるかを、学校で確認する必要があります。</a:t>
            </a:r>
          </a:p>
          <a:p>
            <a:pPr eaLnBrk="1" hangingPunct="1">
              <a:spcBef>
                <a:spcPct val="0"/>
              </a:spcBef>
            </a:pPr>
            <a:r>
              <a:rPr lang="ja-JP" altLang="en-US" dirty="0">
                <a:solidFill>
                  <a:schemeClr val="tx1"/>
                </a:solidFill>
              </a:rPr>
              <a:t>受け取ることが出来ない月以降に、振り込まれてしまった奨学金は、皆さんが金融機関に行って返金しなければなりません。</a:t>
            </a:r>
            <a:endParaRPr lang="en-US" altLang="ja-JP" dirty="0">
              <a:solidFill>
                <a:schemeClr val="tx1"/>
              </a:solidFill>
            </a:endParaRPr>
          </a:p>
          <a:p>
            <a:pPr eaLnBrk="1" hangingPunct="1">
              <a:spcBef>
                <a:spcPct val="0"/>
              </a:spcBef>
            </a:pPr>
            <a:r>
              <a:rPr lang="ja-JP" altLang="en-US" dirty="0">
                <a:solidFill>
                  <a:schemeClr val="tx1"/>
                </a:solidFill>
              </a:rPr>
              <a:t>休学や退学の予定がある場合は、すぐに、奨学金担当窓口に連絡してください。</a:t>
            </a: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また、第二種奨学金の利率は貸与終了月に決まるため、</a:t>
            </a:r>
            <a:endParaRPr lang="en-US" altLang="ja-JP" dirty="0">
              <a:solidFill>
                <a:schemeClr val="tx1"/>
              </a:solidFill>
            </a:endParaRPr>
          </a:p>
          <a:p>
            <a:pPr eaLnBrk="1" hangingPunct="1">
              <a:spcBef>
                <a:spcPct val="0"/>
              </a:spcBef>
            </a:pPr>
            <a:r>
              <a:rPr lang="ja-JP" altLang="en-US" dirty="0">
                <a:solidFill>
                  <a:schemeClr val="tx1"/>
                </a:solidFill>
              </a:rPr>
              <a:t>貸与期間が終了する年度の一定期間までは利率の算定方法（利率固定方式または利率見直し方式）を変更することができます。</a:t>
            </a:r>
            <a:endParaRPr lang="en-US" altLang="ja-JP" dirty="0">
              <a:solidFill>
                <a:schemeClr val="tx1"/>
              </a:solidFill>
            </a:endParaRPr>
          </a:p>
          <a:p>
            <a:pPr eaLnBrk="1" hangingPunct="1">
              <a:spcBef>
                <a:spcPct val="0"/>
              </a:spcBef>
            </a:pPr>
            <a:endParaRPr lang="en-US" altLang="ja-JP" dirty="0">
              <a:solidFill>
                <a:schemeClr val="tx1"/>
              </a:solidFill>
            </a:endParaRPr>
          </a:p>
          <a:p>
            <a:pPr eaLnBrk="1" hangingPunct="1">
              <a:spcBef>
                <a:spcPct val="0"/>
              </a:spcBef>
            </a:pPr>
            <a:r>
              <a:rPr lang="ja-JP" altLang="en-US" dirty="0">
                <a:solidFill>
                  <a:schemeClr val="tx1"/>
                </a:solidFill>
              </a:rPr>
              <a:t>それぞれの手続きには、提出期限があります。</a:t>
            </a:r>
          </a:p>
          <a:p>
            <a:pPr eaLnBrk="1" hangingPunct="1">
              <a:spcBef>
                <a:spcPct val="0"/>
              </a:spcBef>
            </a:pPr>
            <a:r>
              <a:rPr lang="ja-JP" altLang="en-US" dirty="0">
                <a:solidFill>
                  <a:schemeClr val="tx1"/>
                </a:solidFill>
              </a:rPr>
              <a:t>提出期限を過ぎてしまうと受付できないこともありますので、期限は必ず守ってください。</a:t>
            </a:r>
          </a:p>
        </p:txBody>
      </p:sp>
      <p:sp>
        <p:nvSpPr>
          <p:cNvPr id="645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69129" indent="-295819" eaLnBrk="0" hangingPunct="0">
              <a:spcBef>
                <a:spcPct val="30000"/>
              </a:spcBef>
              <a:defRPr kumimoji="1" sz="1100">
                <a:solidFill>
                  <a:schemeClr val="tx1"/>
                </a:solidFill>
                <a:latin typeface="Calibri" pitchFamily="34" charset="0"/>
                <a:ea typeface="ＭＳ Ｐゴシック" pitchFamily="50" charset="-128"/>
              </a:defRPr>
            </a:lvl2pPr>
            <a:lvl3pPr marL="1183276" indent="-236655" eaLnBrk="0" hangingPunct="0">
              <a:spcBef>
                <a:spcPct val="30000"/>
              </a:spcBef>
              <a:defRPr kumimoji="1" sz="1100">
                <a:solidFill>
                  <a:schemeClr val="tx1"/>
                </a:solidFill>
                <a:latin typeface="Calibri" pitchFamily="34" charset="0"/>
                <a:ea typeface="ＭＳ Ｐゴシック" pitchFamily="50" charset="-128"/>
              </a:defRPr>
            </a:lvl3pPr>
            <a:lvl4pPr marL="1656586" indent="-236655" eaLnBrk="0" hangingPunct="0">
              <a:spcBef>
                <a:spcPct val="30000"/>
              </a:spcBef>
              <a:defRPr kumimoji="1" sz="1100">
                <a:solidFill>
                  <a:schemeClr val="tx1"/>
                </a:solidFill>
                <a:latin typeface="Calibri" pitchFamily="34" charset="0"/>
                <a:ea typeface="ＭＳ Ｐゴシック" pitchFamily="50" charset="-128"/>
              </a:defRPr>
            </a:lvl4pPr>
            <a:lvl5pPr marL="2129896" indent="-236655" eaLnBrk="0" hangingPunct="0">
              <a:spcBef>
                <a:spcPct val="30000"/>
              </a:spcBef>
              <a:defRPr kumimoji="1" sz="1100">
                <a:solidFill>
                  <a:schemeClr val="tx1"/>
                </a:solidFill>
                <a:latin typeface="Calibri" pitchFamily="34" charset="0"/>
                <a:ea typeface="ＭＳ Ｐゴシック" pitchFamily="50" charset="-128"/>
              </a:defRPr>
            </a:lvl5pPr>
            <a:lvl6pPr marL="260320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3076516"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549827"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4023138" indent="-23665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9A341640-1ABC-4232-8F83-553418A6C0BB}" type="slidenum">
              <a:rPr lang="ja-JP" altLang="en-US" smtClean="0"/>
              <a:pPr eaLnBrk="1" fontAlgn="base" hangingPunct="1">
                <a:spcBef>
                  <a:spcPct val="0"/>
                </a:spcBef>
                <a:spcAft>
                  <a:spcPct val="0"/>
                </a:spcAft>
              </a:pPr>
              <a:t>8</a:t>
            </a:fld>
            <a:endParaRPr lang="ja-JP" altLang="en-US"/>
          </a:p>
        </p:txBody>
      </p:sp>
    </p:spTree>
    <p:extLst>
      <p:ext uri="{BB962C8B-B14F-4D97-AF65-F5344CB8AC3E}">
        <p14:creationId xmlns:p14="http://schemas.microsoft.com/office/powerpoint/2010/main" val="168985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spcAft>
                <a:spcPct val="0"/>
              </a:spcAft>
              <a:buClrTx/>
              <a:buFontTx/>
              <a:buNone/>
            </a:pPr>
            <a:r>
              <a:rPr lang="ja-JP" altLang="en-US" sz="1200" kern="0" dirty="0">
                <a:solidFill>
                  <a:schemeClr val="tx1"/>
                </a:solidFill>
                <a:latin typeface="+mn-ea"/>
                <a:ea typeface="+mn-ea"/>
                <a:cs typeface="メイリオ" panose="020B0604030504040204" pitchFamily="50" charset="-128"/>
              </a:rPr>
              <a:t>第二種奨学金の利率に関する注意点の説明です。</a:t>
            </a:r>
            <a:endParaRPr lang="en-US" altLang="ja-JP" sz="1200" kern="0" dirty="0">
              <a:solidFill>
                <a:schemeClr val="tx1"/>
              </a:solidFill>
              <a:latin typeface="+mn-ea"/>
              <a:ea typeface="+mn-ea"/>
              <a:cs typeface="メイリオ" panose="020B0604030504040204" pitchFamily="50" charset="-128"/>
            </a:endParaRPr>
          </a:p>
          <a:p>
            <a:pPr eaLnBrk="1" hangingPunct="1">
              <a:spcBef>
                <a:spcPct val="0"/>
              </a:spcBef>
              <a:spcAft>
                <a:spcPct val="0"/>
              </a:spcAft>
              <a:buClrTx/>
              <a:buFontTx/>
              <a:buNone/>
            </a:pPr>
            <a:endParaRPr lang="en-US" altLang="ja-JP" sz="1200" b="0" dirty="0">
              <a:solidFill>
                <a:schemeClr val="tx1"/>
              </a:solidFill>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b="0" dirty="0">
                <a:solidFill>
                  <a:schemeClr val="tx1"/>
                </a:solidFill>
                <a:latin typeface="+mn-ea"/>
                <a:ea typeface="+mn-ea"/>
              </a:rPr>
              <a:t>利率は、貸与終了月に決定します。貸与開始月の利率ではない点に注意してください（貸与終了するまで利率はわかりません）。</a:t>
            </a:r>
            <a:endParaRPr lang="en-US" altLang="ja-JP" b="0" dirty="0">
              <a:solidFill>
                <a:schemeClr val="tx1"/>
              </a:solidFill>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kern="1200" dirty="0">
                <a:solidFill>
                  <a:schemeClr val="tx1"/>
                </a:solidFill>
                <a:effectLst/>
                <a:latin typeface="+mn-ea"/>
                <a:ea typeface="+mn-ea"/>
                <a:cs typeface="+mn-cs"/>
              </a:rPr>
              <a:t>例えば、令和</a:t>
            </a:r>
            <a:r>
              <a:rPr kumimoji="1" lang="en-US" altLang="ja-JP" sz="1200" b="0" i="0" kern="1200" dirty="0">
                <a:solidFill>
                  <a:schemeClr val="tx1"/>
                </a:solidFill>
                <a:effectLst/>
                <a:latin typeface="+mn-ea"/>
                <a:ea typeface="+mn-ea"/>
                <a:cs typeface="+mn-cs"/>
              </a:rPr>
              <a:t>8</a:t>
            </a:r>
            <a:r>
              <a:rPr kumimoji="1" lang="ja-JP" altLang="en-US" sz="1200" b="0" i="0" kern="1200" dirty="0">
                <a:solidFill>
                  <a:schemeClr val="tx1"/>
                </a:solidFill>
                <a:effectLst/>
                <a:latin typeface="+mn-ea"/>
                <a:ea typeface="+mn-ea"/>
                <a:cs typeface="+mn-cs"/>
              </a:rPr>
              <a:t>年度入学の大学学部生の場合、</a:t>
            </a:r>
            <a:r>
              <a:rPr kumimoji="1" lang="en-US" altLang="ja-JP" sz="1200" b="0" i="0" kern="1200" dirty="0">
                <a:solidFill>
                  <a:schemeClr val="tx1"/>
                </a:solidFill>
                <a:effectLst/>
                <a:latin typeface="+mn-ea"/>
                <a:ea typeface="+mn-ea"/>
                <a:cs typeface="+mn-cs"/>
              </a:rPr>
              <a:t>1</a:t>
            </a:r>
            <a:r>
              <a:rPr kumimoji="1" lang="ja-JP" altLang="en-US" sz="1200" b="0" i="0" kern="1200" dirty="0">
                <a:solidFill>
                  <a:schemeClr val="tx1"/>
                </a:solidFill>
                <a:effectLst/>
                <a:latin typeface="+mn-ea"/>
                <a:ea typeface="+mn-ea"/>
                <a:cs typeface="+mn-cs"/>
              </a:rPr>
              <a:t>年次から基本月額を</a:t>
            </a:r>
            <a:r>
              <a:rPr kumimoji="1" lang="en-US" altLang="ja-JP" sz="1200" b="0" i="0" kern="1200" dirty="0">
                <a:solidFill>
                  <a:schemeClr val="tx1"/>
                </a:solidFill>
                <a:effectLst/>
                <a:latin typeface="+mn-ea"/>
                <a:ea typeface="+mn-ea"/>
                <a:cs typeface="+mn-cs"/>
              </a:rPr>
              <a:t>4</a:t>
            </a:r>
            <a:r>
              <a:rPr kumimoji="1" lang="ja-JP" altLang="en-US" sz="1200" b="0" i="0" kern="1200" dirty="0">
                <a:solidFill>
                  <a:schemeClr val="tx1"/>
                </a:solidFill>
                <a:effectLst/>
                <a:latin typeface="+mn-ea"/>
                <a:ea typeface="+mn-ea"/>
                <a:cs typeface="+mn-cs"/>
              </a:rPr>
              <a:t>年間借りた場合に適用される利率は、貸与終了月（卒業時と同じ令和</a:t>
            </a:r>
            <a:r>
              <a:rPr kumimoji="1" lang="en-US" altLang="ja-JP" sz="1200" b="0" i="0" kern="1200" dirty="0">
                <a:solidFill>
                  <a:schemeClr val="tx1"/>
                </a:solidFill>
                <a:effectLst/>
                <a:latin typeface="+mn-ea"/>
                <a:ea typeface="+mn-ea"/>
                <a:cs typeface="+mn-cs"/>
              </a:rPr>
              <a:t>12</a:t>
            </a:r>
            <a:r>
              <a:rPr kumimoji="1" lang="ja-JP" altLang="en-US" sz="1200" b="0" i="0" kern="1200" dirty="0">
                <a:solidFill>
                  <a:schemeClr val="tx1"/>
                </a:solidFill>
                <a:effectLst/>
                <a:latin typeface="+mn-ea"/>
                <a:ea typeface="+mn-ea"/>
                <a:cs typeface="+mn-cs"/>
              </a:rPr>
              <a:t>年</a:t>
            </a:r>
            <a:r>
              <a:rPr kumimoji="1" lang="en-US" altLang="ja-JP" sz="1200" b="0" i="0" kern="1200" dirty="0">
                <a:solidFill>
                  <a:schemeClr val="tx1"/>
                </a:solidFill>
                <a:effectLst/>
                <a:latin typeface="+mn-ea"/>
                <a:ea typeface="+mn-ea"/>
                <a:cs typeface="+mn-cs"/>
              </a:rPr>
              <a:t>3</a:t>
            </a:r>
            <a:r>
              <a:rPr kumimoji="1" lang="ja-JP" altLang="en-US" sz="1200" b="0" i="0" kern="1200" dirty="0">
                <a:solidFill>
                  <a:schemeClr val="tx1"/>
                </a:solidFill>
                <a:effectLst/>
                <a:latin typeface="+mn-ea"/>
                <a:ea typeface="+mn-ea"/>
                <a:cs typeface="+mn-cs"/>
              </a:rPr>
              <a:t>月）に適用利率が決定します。</a:t>
            </a:r>
            <a:endParaRPr lang="en-US" altLang="ja-JP" b="0" dirty="0">
              <a:solidFill>
                <a:schemeClr val="tx1"/>
              </a:solidFill>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b="0" dirty="0">
                <a:solidFill>
                  <a:schemeClr val="tx1"/>
                </a:solidFill>
                <a:latin typeface="+mn-ea"/>
                <a:ea typeface="+mn-ea"/>
              </a:rPr>
              <a:t>実際に適用される利率及び割賦金額は、貸与終了後に機構から「第二種奨学金の返還条件等通知及び口座振替（リレー口座）加入通知」でお知らせします。</a:t>
            </a:r>
          </a:p>
          <a:p>
            <a:pPr eaLnBrk="1" hangingPunct="1">
              <a:spcBef>
                <a:spcPct val="0"/>
              </a:spcBef>
              <a:spcAft>
                <a:spcPct val="0"/>
              </a:spcAft>
              <a:buClrTx/>
              <a:buFontTx/>
              <a:buNone/>
            </a:pPr>
            <a:endParaRPr lang="en-US" altLang="ja-JP" sz="1200" b="0" dirty="0">
              <a:solidFill>
                <a:schemeClr val="tx1"/>
              </a:solidFill>
              <a:latin typeface="+mn-ea"/>
              <a:ea typeface="+mn-ea"/>
            </a:endParaRPr>
          </a:p>
          <a:p>
            <a:pPr eaLnBrk="1" hangingPunct="1">
              <a:spcBef>
                <a:spcPct val="0"/>
              </a:spcBef>
              <a:spcAft>
                <a:spcPct val="0"/>
              </a:spcAft>
              <a:buClrTx/>
              <a:buFontTx/>
              <a:buNone/>
            </a:pPr>
            <a:r>
              <a:rPr lang="ja-JP" altLang="en-US" sz="1200" b="0" dirty="0">
                <a:solidFill>
                  <a:schemeClr val="tx1"/>
                </a:solidFill>
                <a:latin typeface="+mn-ea"/>
                <a:ea typeface="+mn-ea"/>
              </a:rPr>
              <a:t>第二種奨学金を返還する場合には、貸与総額に利子を加えた額を、返還する必要があります。</a:t>
            </a:r>
          </a:p>
          <a:p>
            <a:pPr eaLnBrk="1" hangingPunct="1">
              <a:spcBef>
                <a:spcPct val="0"/>
              </a:spcBef>
              <a:spcAft>
                <a:spcPct val="0"/>
              </a:spcAft>
              <a:buClrTx/>
              <a:buFontTx/>
              <a:buNone/>
            </a:pPr>
            <a:r>
              <a:rPr lang="ja-JP" altLang="en-US" sz="1200" b="0" dirty="0">
                <a:solidFill>
                  <a:schemeClr val="tx1"/>
                </a:solidFill>
                <a:latin typeface="+mn-ea"/>
                <a:ea typeface="+mn-ea"/>
              </a:rPr>
              <a:t>また、利子の額は、適用される利率が高ければ高いほど、利子の額も高くなります。</a:t>
            </a:r>
            <a:endParaRPr lang="en-US" altLang="ja-JP" sz="1200" b="0" dirty="0">
              <a:solidFill>
                <a:schemeClr val="tx1"/>
              </a:solidFill>
              <a:latin typeface="+mn-ea"/>
              <a:ea typeface="+mn-ea"/>
            </a:endParaRPr>
          </a:p>
          <a:p>
            <a:pPr eaLnBrk="1" hangingPunct="1">
              <a:spcBef>
                <a:spcPct val="0"/>
              </a:spcBef>
              <a:spcAft>
                <a:spcPct val="0"/>
              </a:spcAft>
              <a:buClrTx/>
              <a:buFontTx/>
              <a:buNone/>
            </a:pPr>
            <a:endParaRPr lang="en-US" altLang="ja-JP" sz="1200" b="0" u="sng" dirty="0">
              <a:solidFill>
                <a:schemeClr val="tx1"/>
              </a:solidFill>
              <a:latin typeface="+mn-ea"/>
              <a:ea typeface="+mn-ea"/>
            </a:endParaRPr>
          </a:p>
          <a:p>
            <a:pPr eaLnBrk="1" hangingPunct="1">
              <a:spcBef>
                <a:spcPct val="0"/>
              </a:spcBef>
              <a:spcAft>
                <a:spcPct val="0"/>
              </a:spcAft>
              <a:buClrTx/>
              <a:buFontTx/>
              <a:buNone/>
            </a:pPr>
            <a:r>
              <a:rPr lang="ja-JP" altLang="en-US" sz="1200" b="0" u="sng" dirty="0">
                <a:solidFill>
                  <a:schemeClr val="tx1"/>
                </a:solidFill>
                <a:latin typeface="+mn-ea"/>
                <a:ea typeface="+mn-ea"/>
              </a:rPr>
              <a:t>有利子奨学金は「利率固定方式」もしくは「利率見直し方式」のいずれかを皆さんが選択することができます。</a:t>
            </a:r>
            <a:endParaRPr lang="en-US" altLang="ja-JP" sz="1200" b="0" u="sng" dirty="0">
              <a:solidFill>
                <a:schemeClr val="tx1"/>
              </a:solidFill>
              <a:latin typeface="+mn-ea"/>
              <a:ea typeface="+mn-ea"/>
            </a:endParaRPr>
          </a:p>
          <a:p>
            <a:pPr eaLnBrk="1" hangingPunct="1">
              <a:spcBef>
                <a:spcPct val="0"/>
              </a:spcBef>
              <a:spcAft>
                <a:spcPct val="0"/>
              </a:spcAft>
              <a:buClrTx/>
              <a:buFontTx/>
              <a:buNone/>
            </a:pPr>
            <a:r>
              <a:rPr lang="ja-JP" altLang="en-US" sz="1200" b="0" u="sng" dirty="0">
                <a:solidFill>
                  <a:schemeClr val="tx1"/>
                </a:solidFill>
                <a:latin typeface="+mn-ea"/>
                <a:ea typeface="+mn-ea"/>
              </a:rPr>
              <a:t>「利率固定方式」か「利率見直し方式」かを奨学金申込時に選択し、その後貸与終了前の一定期間において変更が可能です。</a:t>
            </a:r>
            <a:endParaRPr lang="en-US" altLang="ja-JP" sz="1200" b="0" u="sng" dirty="0">
              <a:solidFill>
                <a:schemeClr val="tx1"/>
              </a:solidFill>
              <a:latin typeface="+mn-ea"/>
              <a:ea typeface="+mn-ea"/>
            </a:endParaRPr>
          </a:p>
          <a:p>
            <a:pPr eaLnBrk="1" hangingPunct="1">
              <a:spcBef>
                <a:spcPct val="0"/>
              </a:spcBef>
              <a:spcAft>
                <a:spcPct val="0"/>
              </a:spcAft>
              <a:buClrTx/>
              <a:buFontTx/>
              <a:buNone/>
            </a:pPr>
            <a:r>
              <a:rPr lang="ja-JP" altLang="en-US" sz="1200" b="0" u="sng" dirty="0">
                <a:solidFill>
                  <a:schemeClr val="tx1"/>
                </a:solidFill>
                <a:latin typeface="+mn-ea"/>
                <a:ea typeface="+mn-ea"/>
              </a:rPr>
              <a:t>（３月の卒業まで貸与を受ける学生の場合、例年、本校は、最終学年の●●月●旬あたりを変更手続きの最終的な締切としています。）</a:t>
            </a:r>
            <a:endParaRPr lang="en-US" altLang="ja-JP" sz="1200" b="0" u="sng" dirty="0">
              <a:solidFill>
                <a:schemeClr val="tx1"/>
              </a:solidFill>
              <a:latin typeface="+mn-ea"/>
              <a:ea typeface="+mn-ea"/>
            </a:endParaRPr>
          </a:p>
          <a:p>
            <a:endParaRPr kumimoji="1" lang="en-US" altLang="ja-JP" dirty="0">
              <a:solidFill>
                <a:schemeClr val="tx1"/>
              </a:solidFill>
              <a:latin typeface="+mn-ea"/>
              <a:ea typeface="+mn-ea"/>
            </a:endParaRPr>
          </a:p>
          <a:p>
            <a:r>
              <a:rPr kumimoji="1" lang="ja-JP" altLang="en-US" dirty="0">
                <a:solidFill>
                  <a:schemeClr val="tx1"/>
                </a:solidFill>
                <a:latin typeface="+mn-ea"/>
                <a:ea typeface="+mn-ea"/>
              </a:rPr>
              <a:t>適用利率に伴い返還額が変わります。具体例について表をご確認ください。</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例として適用利率が</a:t>
            </a:r>
            <a:r>
              <a:rPr kumimoji="1" lang="en-US" altLang="ja-JP" dirty="0">
                <a:solidFill>
                  <a:schemeClr val="tx1"/>
                </a:solidFill>
                <a:latin typeface="+mn-ea"/>
                <a:ea typeface="+mn-ea"/>
              </a:rPr>
              <a:t>1.0%</a:t>
            </a:r>
            <a:r>
              <a:rPr kumimoji="1" lang="ja-JP" altLang="en-US" dirty="0">
                <a:solidFill>
                  <a:schemeClr val="tx1"/>
                </a:solidFill>
                <a:latin typeface="+mn-ea"/>
                <a:ea typeface="+mn-ea"/>
              </a:rPr>
              <a:t>、</a:t>
            </a:r>
            <a:r>
              <a:rPr kumimoji="1" lang="en-US" altLang="ja-JP" dirty="0">
                <a:solidFill>
                  <a:schemeClr val="tx1"/>
                </a:solidFill>
                <a:latin typeface="+mn-ea"/>
                <a:ea typeface="+mn-ea"/>
              </a:rPr>
              <a:t>2.0%</a:t>
            </a:r>
            <a:r>
              <a:rPr kumimoji="1" lang="ja-JP" altLang="en-US" dirty="0">
                <a:solidFill>
                  <a:schemeClr val="tx1"/>
                </a:solidFill>
                <a:latin typeface="+mn-ea"/>
                <a:ea typeface="+mn-ea"/>
              </a:rPr>
              <a:t>、</a:t>
            </a:r>
            <a:r>
              <a:rPr kumimoji="1" lang="en-US" altLang="ja-JP" dirty="0">
                <a:solidFill>
                  <a:schemeClr val="tx1"/>
                </a:solidFill>
                <a:latin typeface="+mn-ea"/>
                <a:ea typeface="+mn-ea"/>
              </a:rPr>
              <a:t>3.0%</a:t>
            </a:r>
            <a:r>
              <a:rPr kumimoji="1" lang="ja-JP" altLang="en-US" dirty="0">
                <a:solidFill>
                  <a:schemeClr val="tx1"/>
                </a:solidFill>
                <a:latin typeface="+mn-ea"/>
                <a:ea typeface="+mn-ea"/>
              </a:rPr>
              <a:t>の</a:t>
            </a:r>
            <a:r>
              <a:rPr kumimoji="1" lang="en-US" altLang="ja-JP" dirty="0">
                <a:solidFill>
                  <a:schemeClr val="tx1"/>
                </a:solidFill>
                <a:latin typeface="+mn-ea"/>
                <a:ea typeface="+mn-ea"/>
              </a:rPr>
              <a:t>3</a:t>
            </a:r>
            <a:r>
              <a:rPr kumimoji="1" lang="ja-JP" altLang="en-US" dirty="0">
                <a:solidFill>
                  <a:schemeClr val="tx1"/>
                </a:solidFill>
                <a:latin typeface="+mn-ea"/>
                <a:ea typeface="+mn-ea"/>
              </a:rPr>
              <a:t>つのパターンを掲載しています。</a:t>
            </a:r>
            <a:endParaRPr kumimoji="1" lang="en-US" altLang="ja-JP"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solidFill>
                  <a:schemeClr val="tx1"/>
                </a:solidFill>
                <a:latin typeface="+mn-ea"/>
                <a:ea typeface="+mn-ea"/>
              </a:rPr>
              <a:t>適用利率が</a:t>
            </a:r>
            <a:r>
              <a:rPr kumimoji="1" lang="en-US" altLang="ja-JP" dirty="0">
                <a:solidFill>
                  <a:schemeClr val="tx1"/>
                </a:solidFill>
                <a:latin typeface="+mn-ea"/>
                <a:ea typeface="+mn-ea"/>
              </a:rPr>
              <a:t>1.0%</a:t>
            </a:r>
            <a:r>
              <a:rPr kumimoji="1" lang="ja-JP" altLang="en-US" dirty="0">
                <a:solidFill>
                  <a:schemeClr val="tx1"/>
                </a:solidFill>
                <a:latin typeface="+mn-ea"/>
                <a:ea typeface="+mn-ea"/>
              </a:rPr>
              <a:t>の場合の利子分は</a:t>
            </a:r>
            <a:r>
              <a:rPr kumimoji="1" lang="en-US" altLang="ja-JP" dirty="0">
                <a:solidFill>
                  <a:schemeClr val="tx1"/>
                </a:solidFill>
                <a:latin typeface="+mn-ea"/>
                <a:ea typeface="+mn-ea"/>
              </a:rPr>
              <a:t>521,420</a:t>
            </a:r>
            <a:r>
              <a:rPr kumimoji="1" lang="ja-JP" altLang="en-US" dirty="0">
                <a:solidFill>
                  <a:schemeClr val="tx1"/>
                </a:solidFill>
                <a:latin typeface="+mn-ea"/>
                <a:ea typeface="+mn-ea"/>
              </a:rPr>
              <a:t>円ですが、適用利率が</a:t>
            </a:r>
            <a:r>
              <a:rPr kumimoji="1" lang="en-US" altLang="ja-JP" dirty="0">
                <a:solidFill>
                  <a:schemeClr val="tx1"/>
                </a:solidFill>
                <a:latin typeface="+mn-ea"/>
                <a:ea typeface="+mn-ea"/>
              </a:rPr>
              <a:t>3.0%</a:t>
            </a:r>
            <a:r>
              <a:rPr kumimoji="1" lang="ja-JP" altLang="en-US" dirty="0">
                <a:solidFill>
                  <a:schemeClr val="tx1"/>
                </a:solidFill>
                <a:latin typeface="+mn-ea"/>
                <a:ea typeface="+mn-ea"/>
              </a:rPr>
              <a:t>の場合には</a:t>
            </a:r>
            <a:r>
              <a:rPr kumimoji="1" lang="en-US" altLang="ja-JP" dirty="0">
                <a:solidFill>
                  <a:schemeClr val="tx1"/>
                </a:solidFill>
                <a:latin typeface="+mn-ea"/>
                <a:ea typeface="+mn-ea"/>
              </a:rPr>
              <a:t>1,659,510</a:t>
            </a:r>
            <a:r>
              <a:rPr kumimoji="1" lang="ja-JP" altLang="en-US" dirty="0">
                <a:solidFill>
                  <a:schemeClr val="tx1"/>
                </a:solidFill>
                <a:latin typeface="+mn-ea"/>
                <a:ea typeface="+mn-ea"/>
              </a:rPr>
              <a:t>円となります。</a:t>
            </a:r>
            <a:endParaRPr kumimoji="1" lang="en-US" altLang="ja-JP"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solidFill>
                <a:schemeClr val="tx1"/>
              </a:solidFill>
              <a:latin typeface="+mn-ea"/>
              <a:ea typeface="+mn-ea"/>
            </a:endParaRPr>
          </a:p>
          <a:p>
            <a:r>
              <a:rPr kumimoji="1" lang="ja-JP" altLang="en-US" u="sng" dirty="0">
                <a:solidFill>
                  <a:schemeClr val="tx1"/>
                </a:solidFill>
                <a:latin typeface="+mn-ea"/>
                <a:ea typeface="+mn-ea"/>
              </a:rPr>
              <a:t>参考ではありますが、</a:t>
            </a:r>
            <a:r>
              <a:rPr kumimoji="1" lang="en-US" altLang="ja-JP" u="sng" dirty="0">
                <a:solidFill>
                  <a:schemeClr val="tx1"/>
                </a:solidFill>
                <a:latin typeface="+mn-ea"/>
                <a:ea typeface="+mn-ea"/>
              </a:rPr>
              <a:t>2026</a:t>
            </a:r>
            <a:r>
              <a:rPr kumimoji="1" lang="ja-JP" altLang="en-US" u="sng" dirty="0">
                <a:solidFill>
                  <a:schemeClr val="tx1"/>
                </a:solidFill>
                <a:latin typeface="+mn-ea"/>
                <a:ea typeface="+mn-ea"/>
              </a:rPr>
              <a:t>年</a:t>
            </a:r>
            <a:r>
              <a:rPr kumimoji="1" lang="en-US" altLang="ja-JP" u="sng" dirty="0">
                <a:solidFill>
                  <a:schemeClr val="tx1"/>
                </a:solidFill>
                <a:latin typeface="+mn-ea"/>
                <a:ea typeface="+mn-ea"/>
              </a:rPr>
              <a:t>3</a:t>
            </a:r>
            <a:r>
              <a:rPr kumimoji="1" lang="ja-JP" altLang="en-US" u="sng" dirty="0">
                <a:solidFill>
                  <a:schemeClr val="tx1"/>
                </a:solidFill>
                <a:latin typeface="+mn-ea"/>
                <a:ea typeface="+mn-ea"/>
              </a:rPr>
              <a:t>月に貸与を終了した方については、</a:t>
            </a:r>
            <a:endParaRPr kumimoji="1" lang="en-US" altLang="ja-JP" u="sng" dirty="0">
              <a:solidFill>
                <a:schemeClr val="tx1"/>
              </a:solidFill>
              <a:latin typeface="+mn-ea"/>
              <a:ea typeface="+mn-ea"/>
            </a:endParaRPr>
          </a:p>
          <a:p>
            <a:r>
              <a:rPr kumimoji="1" lang="ja-JP" altLang="en-US" u="sng" dirty="0">
                <a:solidFill>
                  <a:schemeClr val="tx1"/>
                </a:solidFill>
                <a:latin typeface="+mn-ea"/>
                <a:ea typeface="+mn-ea"/>
              </a:rPr>
              <a:t>「利率見直し固定」を選んだ方は</a:t>
            </a:r>
            <a:r>
              <a:rPr kumimoji="1" lang="en-US" altLang="ja-JP" u="sng" dirty="0">
                <a:solidFill>
                  <a:schemeClr val="tx1"/>
                </a:solidFill>
                <a:latin typeface="+mn-ea"/>
                <a:ea typeface="+mn-ea"/>
              </a:rPr>
              <a:t>2.423</a:t>
            </a:r>
            <a:r>
              <a:rPr kumimoji="1" lang="ja-JP" altLang="en-US" u="sng" dirty="0">
                <a:solidFill>
                  <a:schemeClr val="tx1"/>
                </a:solidFill>
                <a:latin typeface="+mn-ea"/>
                <a:ea typeface="+mn-ea"/>
              </a:rPr>
              <a:t>％、「利率見直し方式」を選んだ方は</a:t>
            </a:r>
            <a:r>
              <a:rPr kumimoji="1" lang="en-US" altLang="ja-JP" u="sng" dirty="0">
                <a:solidFill>
                  <a:schemeClr val="tx1"/>
                </a:solidFill>
                <a:latin typeface="+mn-ea"/>
                <a:ea typeface="+mn-ea"/>
              </a:rPr>
              <a:t>1.600</a:t>
            </a:r>
            <a:r>
              <a:rPr kumimoji="1" lang="ja-JP" altLang="en-US" u="sng" dirty="0">
                <a:solidFill>
                  <a:schemeClr val="tx1"/>
                </a:solidFill>
                <a:latin typeface="+mn-ea"/>
                <a:ea typeface="+mn-ea"/>
              </a:rPr>
              <a:t>％の利率が適用されています。</a:t>
            </a:r>
            <a:endParaRPr kumimoji="1" lang="en-US" altLang="ja-JP" u="sng"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solidFill>
                <a:schemeClr val="tx1"/>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sng" dirty="0">
                <a:solidFill>
                  <a:schemeClr val="tx1"/>
                </a:solidFill>
                <a:effectLst/>
                <a:latin typeface="+mn-ea"/>
                <a:ea typeface="+mn-ea"/>
              </a:rPr>
              <a:t>「毎月いくら借りるか」や「金利」によって、卒業後の返還額が変わってきますので、奨学金は真に必要な額を借り、借り過ぎることの無いようにするとともに、金利の動向にも留意する必要があることを覚えておいてください。</a:t>
            </a:r>
            <a:endParaRPr kumimoji="1" lang="en-US" altLang="ja-JP" u="sng" dirty="0">
              <a:solidFill>
                <a:schemeClr val="tx1"/>
              </a:solidFill>
              <a:effectLst/>
              <a:latin typeface="+mn-ea"/>
              <a:ea typeface="+mn-ea"/>
            </a:endParaRPr>
          </a:p>
          <a:p>
            <a:r>
              <a:rPr kumimoji="1" lang="ja-JP" altLang="en-US" u="sng" dirty="0">
                <a:solidFill>
                  <a:schemeClr val="tx1"/>
                </a:solidFill>
                <a:latin typeface="+mn-ea"/>
                <a:ea typeface="+mn-ea"/>
              </a:rPr>
              <a:t>なお、基本月額の金利は３％が上限となっており、これを超えることはありませんが、入学時特別増額貸与奨学金や増額月額の金利に上限はありません。</a:t>
            </a:r>
            <a:endParaRPr kumimoji="1" lang="en-US" altLang="ja-JP" u="sng" dirty="0">
              <a:solidFill>
                <a:schemeClr val="tx1"/>
              </a:solidFill>
              <a:latin typeface="+mn-ea"/>
              <a:ea typeface="+mn-ea"/>
            </a:endParaRPr>
          </a:p>
          <a:p>
            <a:endParaRPr kumimoji="1" lang="en-US" altLang="ja-JP" dirty="0">
              <a:solidFill>
                <a:schemeClr val="tx1"/>
              </a:solidFill>
              <a:latin typeface="+mn-ea"/>
              <a:ea typeface="+mn-ea"/>
            </a:endParaRPr>
          </a:p>
          <a:p>
            <a:r>
              <a:rPr kumimoji="1" lang="ja-JP" altLang="en-US" dirty="0">
                <a:solidFill>
                  <a:schemeClr val="tx1"/>
                </a:solidFill>
                <a:latin typeface="+mn-ea"/>
                <a:ea typeface="+mn-ea"/>
              </a:rPr>
              <a:t>詳細については、日本学生支援機構のホームページをご確認ください。</a:t>
            </a:r>
          </a:p>
        </p:txBody>
      </p:sp>
      <p:sp>
        <p:nvSpPr>
          <p:cNvPr id="4" name="スライド番号プレースホルダー 3"/>
          <p:cNvSpPr>
            <a:spLocks noGrp="1"/>
          </p:cNvSpPr>
          <p:nvPr>
            <p:ph type="sldNum" sz="quarter" idx="5"/>
          </p:nvPr>
        </p:nvSpPr>
        <p:spPr/>
        <p:txBody>
          <a:bodyPr/>
          <a:lstStyle/>
          <a:p>
            <a:pPr>
              <a:defRPr/>
            </a:pPr>
            <a:fld id="{1178F273-08F5-4EE3-8A0E-874FBB38F35A}" type="slidenum">
              <a:rPr lang="ja-JP" altLang="en-US" smtClean="0"/>
              <a:pPr>
                <a:defRPr/>
              </a:pPr>
              <a:t>9</a:t>
            </a:fld>
            <a:endParaRPr lang="ja-JP" altLang="en-US"/>
          </a:p>
        </p:txBody>
      </p:sp>
    </p:spTree>
    <p:extLst>
      <p:ext uri="{BB962C8B-B14F-4D97-AF65-F5344CB8AC3E}">
        <p14:creationId xmlns:p14="http://schemas.microsoft.com/office/powerpoint/2010/main" val="1500753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58150" y="6638925"/>
            <a:ext cx="1074738" cy="196850"/>
          </a:xfrm>
          <a:prstGeom prst="rect">
            <a:avLst/>
          </a:prstGeom>
          <a:noFill/>
          <a:ln w="9525">
            <a:noFill/>
            <a:miter lim="800000"/>
            <a:headEnd type="none" w="sm" len="sm"/>
            <a:tailEnd type="none" w="sm" len="sm"/>
          </a:ln>
          <a:effectLst/>
        </p:spPr>
        <p:txBody>
          <a:bodyPr tIns="0"/>
          <a:lstStyle>
            <a:lvl1pPr marL="342900" indent="-342900" eaLnBrk="0" hangingPunct="0">
              <a:defRPr kumimoji="1" sz="1000" b="1">
                <a:solidFill>
                  <a:schemeClr val="tx1"/>
                </a:solidFill>
                <a:latin typeface="Times New Roman" pitchFamily="18" charset="0"/>
                <a:ea typeface="ＭＳ Ｐゴシック" pitchFamily="50" charset="-128"/>
              </a:defRPr>
            </a:lvl1pPr>
            <a:lvl2pPr marL="742950" indent="-285750" eaLnBrk="0" hangingPunct="0">
              <a:defRPr kumimoji="1" sz="1000" b="1">
                <a:solidFill>
                  <a:schemeClr val="tx1"/>
                </a:solidFill>
                <a:latin typeface="Times New Roman" pitchFamily="18" charset="0"/>
                <a:ea typeface="ＭＳ Ｐゴシック" pitchFamily="50" charset="-128"/>
              </a:defRPr>
            </a:lvl2pPr>
            <a:lvl3pPr marL="1143000" indent="-228600" eaLnBrk="0" hangingPunct="0">
              <a:defRPr kumimoji="1" sz="1000" b="1">
                <a:solidFill>
                  <a:schemeClr val="tx1"/>
                </a:solidFill>
                <a:latin typeface="Times New Roman" pitchFamily="18" charset="0"/>
                <a:ea typeface="ＭＳ Ｐゴシック" pitchFamily="50" charset="-128"/>
              </a:defRPr>
            </a:lvl3pPr>
            <a:lvl4pPr marL="1600200" indent="-228600" eaLnBrk="0" hangingPunct="0">
              <a:defRPr kumimoji="1" sz="1000" b="1">
                <a:solidFill>
                  <a:schemeClr val="tx1"/>
                </a:solidFill>
                <a:latin typeface="Times New Roman" pitchFamily="18" charset="0"/>
                <a:ea typeface="ＭＳ Ｐゴシック" pitchFamily="50" charset="-128"/>
              </a:defRPr>
            </a:lvl4pPr>
            <a:lvl5pPr marL="2057400" indent="-228600" eaLnBrk="0" hangingPunct="0">
              <a:defRPr kumimoji="1" sz="10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9pPr>
          </a:lstStyle>
          <a:p>
            <a:pPr algn="r" eaLnBrk="1">
              <a:spcBef>
                <a:spcPct val="20000"/>
              </a:spcBef>
              <a:defRPr/>
            </a:pPr>
            <a:r>
              <a:rPr lang="en-US" altLang="ja-JP" sz="1400" b="0">
                <a:solidFill>
                  <a:srgbClr val="006600"/>
                </a:solidFill>
                <a:latin typeface="Garamond" pitchFamily="18" charset="0"/>
                <a:ea typeface="ＭＳ ゴシック" pitchFamily="49" charset="-128"/>
                <a:cs typeface="+mn-cs"/>
              </a:rPr>
              <a:t>Page.</a:t>
            </a:r>
            <a:fld id="{D40E21A6-4E2E-40A2-95B0-BA02E42CB16B}" type="slidenum">
              <a:rPr lang="en-US" altLang="ja-JP" sz="1400" b="0" smtClean="0">
                <a:solidFill>
                  <a:srgbClr val="006600"/>
                </a:solidFill>
                <a:latin typeface="Garamond" pitchFamily="18" charset="0"/>
                <a:ea typeface="ＭＳ ゴシック" pitchFamily="49" charset="-128"/>
                <a:cs typeface="+mn-cs"/>
              </a:rPr>
              <a:pPr algn="r" eaLnBrk="1">
                <a:spcBef>
                  <a:spcPct val="20000"/>
                </a:spcBef>
                <a:defRPr/>
              </a:pPr>
              <a:t>‹#›</a:t>
            </a:fld>
            <a:endParaRPr lang="en-US" altLang="ja-JP" sz="1400" b="0">
              <a:solidFill>
                <a:srgbClr val="006600"/>
              </a:solidFill>
              <a:latin typeface="Garamond" pitchFamily="18" charset="0"/>
              <a:ea typeface="ＨＧｺﾞｼｯｸE-PRO" pitchFamily="50" charset="-128"/>
              <a:cs typeface="+mn-cs"/>
            </a:endParaRPr>
          </a:p>
        </p:txBody>
      </p:sp>
      <p:sp>
        <p:nvSpPr>
          <p:cNvPr id="5" name="Rectangle 22"/>
          <p:cNvSpPr>
            <a:spLocks noChangeArrowheads="1"/>
          </p:cNvSpPr>
          <p:nvPr/>
        </p:nvSpPr>
        <p:spPr bwMode="auto">
          <a:xfrm flipV="1">
            <a:off x="69850" y="6573838"/>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6" name="Line 23"/>
          <p:cNvSpPr>
            <a:spLocks noChangeShapeType="1"/>
          </p:cNvSpPr>
          <p:nvPr/>
        </p:nvSpPr>
        <p:spPr bwMode="auto">
          <a:xfrm flipH="1" flipV="1">
            <a:off x="69850" y="6650038"/>
            <a:ext cx="90043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sp>
        <p:nvSpPr>
          <p:cNvPr id="7" name="Rectangle 24"/>
          <p:cNvSpPr>
            <a:spLocks noChangeArrowheads="1"/>
          </p:cNvSpPr>
          <p:nvPr/>
        </p:nvSpPr>
        <p:spPr bwMode="auto">
          <a:xfrm>
            <a:off x="141288" y="6573838"/>
            <a:ext cx="210978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38" tIns="32400" rIns="84138" bIns="7200"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algn="r" eaLnBrk="1" hangingPunct="1">
              <a:defRPr/>
            </a:pPr>
            <a:r>
              <a:rPr lang="en-US" altLang="ja-JP" sz="900" b="0">
                <a:solidFill>
                  <a:srgbClr val="FFFFFF"/>
                </a:solidFill>
                <a:latin typeface="Comic Sans MS" pitchFamily="66" charset="0"/>
                <a:ea typeface="ＭＳ Ｐゴシック" pitchFamily="50" charset="-128"/>
                <a:cs typeface="+mn-cs"/>
              </a:rPr>
              <a:t>Japan</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student</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services</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organization</a:t>
            </a:r>
          </a:p>
        </p:txBody>
      </p:sp>
      <p:sp>
        <p:nvSpPr>
          <p:cNvPr id="8" name="Rectangle 19"/>
          <p:cNvSpPr>
            <a:spLocks noChangeArrowheads="1"/>
          </p:cNvSpPr>
          <p:nvPr/>
        </p:nvSpPr>
        <p:spPr bwMode="auto">
          <a:xfrm>
            <a:off x="69850" y="685800"/>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9" name="Line 17"/>
          <p:cNvSpPr>
            <a:spLocks noChangeShapeType="1"/>
          </p:cNvSpPr>
          <p:nvPr/>
        </p:nvSpPr>
        <p:spPr bwMode="auto">
          <a:xfrm flipH="1">
            <a:off x="0" y="685800"/>
            <a:ext cx="9002713"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graphicFrame>
        <p:nvGraphicFramePr>
          <p:cNvPr id="10" name="Object 27"/>
          <p:cNvGraphicFramePr>
            <a:graphicFrameLocks noChangeAspect="1"/>
          </p:cNvGraphicFramePr>
          <p:nvPr userDrawn="1"/>
        </p:nvGraphicFramePr>
        <p:xfrm>
          <a:off x="6962775" y="0"/>
          <a:ext cx="2181225" cy="657225"/>
        </p:xfrm>
        <a:graphic>
          <a:graphicData uri="http://schemas.openxmlformats.org/presentationml/2006/ole">
            <mc:AlternateContent xmlns:mc="http://schemas.openxmlformats.org/markup-compatibility/2006">
              <mc:Choice xmlns:v="urn:schemas-microsoft-com:vml" Requires="v">
                <p:oleObj name="Photo Editor Photo" r:id="rId2" imgW="2362530" imgH="657317" progId="MSPhotoEd.3">
                  <p:embed/>
                </p:oleObj>
              </mc:Choice>
              <mc:Fallback>
                <p:oleObj name="Photo Editor Photo" r:id="rId2" imgW="2362530" imgH="657317" progId="MSPhotoEd.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775" y="0"/>
                        <a:ext cx="2181225" cy="6572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476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4354" name="Rectangle 2"/>
          <p:cNvSpPr>
            <a:spLocks noGrp="1" noChangeArrowheads="1"/>
          </p:cNvSpPr>
          <p:nvPr>
            <p:ph type="ctrTitle"/>
          </p:nvPr>
        </p:nvSpPr>
        <p:spPr>
          <a:xfrm>
            <a:off x="685800" y="2130430"/>
            <a:ext cx="7772400" cy="1470025"/>
          </a:xfrm>
        </p:spPr>
        <p:txBody>
          <a:bodyPr/>
          <a:lstStyle>
            <a:lvl1pPr>
              <a:defRPr smtClean="0"/>
            </a:lvl1pPr>
          </a:lstStyle>
          <a:p>
            <a:pPr lvl="0"/>
            <a:r>
              <a:rPr lang="ja-JP" altLang="en-US" noProof="0"/>
              <a:t>マスタ タイトルの書式設定</a:t>
            </a:r>
          </a:p>
        </p:txBody>
      </p:sp>
      <p:sp>
        <p:nvSpPr>
          <p:cNvPr id="112435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mtClean="0"/>
            </a:lvl1pPr>
          </a:lstStyle>
          <a:p>
            <a:pPr lvl="0"/>
            <a:r>
              <a:rPr lang="ja-JP" altLang="en-US" noProof="0"/>
              <a:t>マスタ サブタイトルの書式設定</a:t>
            </a:r>
          </a:p>
        </p:txBody>
      </p:sp>
    </p:spTree>
    <p:extLst>
      <p:ext uri="{BB962C8B-B14F-4D97-AF65-F5344CB8AC3E}">
        <p14:creationId xmlns:p14="http://schemas.microsoft.com/office/powerpoint/2010/main" val="123490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45379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7661" y="152400"/>
            <a:ext cx="2215662" cy="64008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40677" y="152400"/>
            <a:ext cx="6506308" cy="64008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78625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タイトルとキャプション">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58150" y="6638925"/>
            <a:ext cx="1074738" cy="196850"/>
          </a:xfrm>
          <a:prstGeom prst="rect">
            <a:avLst/>
          </a:prstGeom>
          <a:noFill/>
          <a:ln w="9525">
            <a:noFill/>
            <a:miter lim="800000"/>
            <a:headEnd type="none" w="sm" len="sm"/>
            <a:tailEnd type="none" w="sm" len="sm"/>
          </a:ln>
          <a:effectLst/>
        </p:spPr>
        <p:txBody>
          <a:bodyPr tIns="0"/>
          <a:lstStyle>
            <a:lvl1pPr marL="342900" indent="-342900" eaLnBrk="0" hangingPunct="0">
              <a:defRPr kumimoji="1" sz="1000" b="1">
                <a:solidFill>
                  <a:schemeClr val="tx1"/>
                </a:solidFill>
                <a:latin typeface="Times New Roman" pitchFamily="18" charset="0"/>
                <a:ea typeface="ＭＳ Ｐゴシック" pitchFamily="50" charset="-128"/>
              </a:defRPr>
            </a:lvl1pPr>
            <a:lvl2pPr marL="742950" indent="-285750" eaLnBrk="0" hangingPunct="0">
              <a:defRPr kumimoji="1" sz="1000" b="1">
                <a:solidFill>
                  <a:schemeClr val="tx1"/>
                </a:solidFill>
                <a:latin typeface="Times New Roman" pitchFamily="18" charset="0"/>
                <a:ea typeface="ＭＳ Ｐゴシック" pitchFamily="50" charset="-128"/>
              </a:defRPr>
            </a:lvl2pPr>
            <a:lvl3pPr marL="1143000" indent="-228600" eaLnBrk="0" hangingPunct="0">
              <a:defRPr kumimoji="1" sz="1000" b="1">
                <a:solidFill>
                  <a:schemeClr val="tx1"/>
                </a:solidFill>
                <a:latin typeface="Times New Roman" pitchFamily="18" charset="0"/>
                <a:ea typeface="ＭＳ Ｐゴシック" pitchFamily="50" charset="-128"/>
              </a:defRPr>
            </a:lvl3pPr>
            <a:lvl4pPr marL="1600200" indent="-228600" eaLnBrk="0" hangingPunct="0">
              <a:defRPr kumimoji="1" sz="1000" b="1">
                <a:solidFill>
                  <a:schemeClr val="tx1"/>
                </a:solidFill>
                <a:latin typeface="Times New Roman" pitchFamily="18" charset="0"/>
                <a:ea typeface="ＭＳ Ｐゴシック" pitchFamily="50" charset="-128"/>
              </a:defRPr>
            </a:lvl4pPr>
            <a:lvl5pPr marL="2057400" indent="-228600" eaLnBrk="0" hangingPunct="0">
              <a:defRPr kumimoji="1" sz="10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9pPr>
          </a:lstStyle>
          <a:p>
            <a:pPr algn="r" eaLnBrk="1">
              <a:spcBef>
                <a:spcPct val="20000"/>
              </a:spcBef>
              <a:defRPr/>
            </a:pPr>
            <a:r>
              <a:rPr lang="en-US" altLang="ja-JP" sz="1400" b="0">
                <a:solidFill>
                  <a:srgbClr val="006600"/>
                </a:solidFill>
                <a:latin typeface="Garamond" pitchFamily="18" charset="0"/>
                <a:ea typeface="ＭＳ ゴシック" pitchFamily="49" charset="-128"/>
                <a:cs typeface="+mn-cs"/>
              </a:rPr>
              <a:t>Page.</a:t>
            </a:r>
            <a:fld id="{9ED18F99-C4E0-461F-B30C-82C90D0FF880}" type="slidenum">
              <a:rPr lang="en-US" altLang="ja-JP" sz="1400" b="0" smtClean="0">
                <a:solidFill>
                  <a:srgbClr val="006600"/>
                </a:solidFill>
                <a:latin typeface="Garamond" pitchFamily="18" charset="0"/>
                <a:ea typeface="ＭＳ ゴシック" pitchFamily="49" charset="-128"/>
                <a:cs typeface="+mn-cs"/>
              </a:rPr>
              <a:pPr algn="r" eaLnBrk="1">
                <a:spcBef>
                  <a:spcPct val="20000"/>
                </a:spcBef>
                <a:defRPr/>
              </a:pPr>
              <a:t>‹#›</a:t>
            </a:fld>
            <a:endParaRPr lang="en-US" altLang="ja-JP" sz="1400" b="0">
              <a:solidFill>
                <a:srgbClr val="006600"/>
              </a:solidFill>
              <a:latin typeface="Garamond" pitchFamily="18" charset="0"/>
              <a:ea typeface="ＨＧｺﾞｼｯｸE-PRO" pitchFamily="50" charset="-128"/>
              <a:cs typeface="+mn-cs"/>
            </a:endParaRPr>
          </a:p>
        </p:txBody>
      </p:sp>
      <p:sp>
        <p:nvSpPr>
          <p:cNvPr id="5" name="Rectangle 22"/>
          <p:cNvSpPr>
            <a:spLocks noChangeArrowheads="1"/>
          </p:cNvSpPr>
          <p:nvPr/>
        </p:nvSpPr>
        <p:spPr bwMode="auto">
          <a:xfrm flipV="1">
            <a:off x="69850" y="6573838"/>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6" name="Line 23"/>
          <p:cNvSpPr>
            <a:spLocks noChangeShapeType="1"/>
          </p:cNvSpPr>
          <p:nvPr/>
        </p:nvSpPr>
        <p:spPr bwMode="auto">
          <a:xfrm flipH="1" flipV="1">
            <a:off x="69850" y="6650038"/>
            <a:ext cx="90043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sp>
        <p:nvSpPr>
          <p:cNvPr id="7" name="Rectangle 24"/>
          <p:cNvSpPr>
            <a:spLocks noChangeArrowheads="1"/>
          </p:cNvSpPr>
          <p:nvPr/>
        </p:nvSpPr>
        <p:spPr bwMode="auto">
          <a:xfrm>
            <a:off x="141288" y="6573838"/>
            <a:ext cx="210978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38" tIns="32400" rIns="84138" bIns="7200"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algn="r" eaLnBrk="1" hangingPunct="1">
              <a:defRPr/>
            </a:pPr>
            <a:r>
              <a:rPr lang="en-US" altLang="ja-JP" sz="900" b="0">
                <a:solidFill>
                  <a:srgbClr val="FFFFFF"/>
                </a:solidFill>
                <a:latin typeface="Comic Sans MS" pitchFamily="66" charset="0"/>
                <a:ea typeface="ＭＳ Ｐゴシック" pitchFamily="50" charset="-128"/>
                <a:cs typeface="+mn-cs"/>
              </a:rPr>
              <a:t>Japan</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student</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services</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organization</a:t>
            </a:r>
          </a:p>
        </p:txBody>
      </p:sp>
      <p:sp>
        <p:nvSpPr>
          <p:cNvPr id="8" name="Rectangle 19"/>
          <p:cNvSpPr>
            <a:spLocks noChangeArrowheads="1"/>
          </p:cNvSpPr>
          <p:nvPr/>
        </p:nvSpPr>
        <p:spPr bwMode="auto">
          <a:xfrm>
            <a:off x="69850" y="685800"/>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9" name="Line 17"/>
          <p:cNvSpPr>
            <a:spLocks noChangeShapeType="1"/>
          </p:cNvSpPr>
          <p:nvPr/>
        </p:nvSpPr>
        <p:spPr bwMode="auto">
          <a:xfrm flipH="1">
            <a:off x="0" y="685800"/>
            <a:ext cx="9002713"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graphicFrame>
        <p:nvGraphicFramePr>
          <p:cNvPr id="10" name="Object 27"/>
          <p:cNvGraphicFramePr>
            <a:graphicFrameLocks noChangeAspect="1"/>
          </p:cNvGraphicFramePr>
          <p:nvPr userDrawn="1"/>
        </p:nvGraphicFramePr>
        <p:xfrm>
          <a:off x="6962775" y="0"/>
          <a:ext cx="2181225" cy="657225"/>
        </p:xfrm>
        <a:graphic>
          <a:graphicData uri="http://schemas.openxmlformats.org/presentationml/2006/ole">
            <mc:AlternateContent xmlns:mc="http://schemas.openxmlformats.org/markup-compatibility/2006">
              <mc:Choice xmlns:v="urn:schemas-microsoft-com:vml" Requires="v">
                <p:oleObj name="Photo Editor Photo" r:id="rId2" imgW="2362530" imgH="657317" progId="MSPhotoEd.3">
                  <p:embed/>
                </p:oleObj>
              </mc:Choice>
              <mc:Fallback>
                <p:oleObj name="Photo Editor Photo" r:id="rId2" imgW="2362530" imgH="657317" progId="MSPhotoEd.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775" y="0"/>
                        <a:ext cx="2181225" cy="6572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476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508001" y="609600"/>
            <a:ext cx="6447501" cy="3403600"/>
          </a:xfrm>
        </p:spPr>
        <p:txBody>
          <a:bodyP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 name="Date Placeholder 3"/>
          <p:cNvSpPr>
            <a:spLocks noGrp="1"/>
          </p:cNvSpPr>
          <p:nvPr>
            <p:ph type="dt" sz="half" idx="10"/>
          </p:nvPr>
        </p:nvSpPr>
        <p:spPr>
          <a:xfrm>
            <a:off x="5403850" y="6042025"/>
            <a:ext cx="684213"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5CA9689-E275-4379-B49B-1C78A55E2423}" type="datetimeFigureOut">
              <a:rPr lang="ja-JP" altLang="en-US"/>
              <a:pPr>
                <a:defRPr/>
              </a:pPr>
              <a:t>2026/5/21</a:t>
            </a:fld>
            <a:endParaRPr lang="ja-JP" altLang="en-US"/>
          </a:p>
        </p:txBody>
      </p:sp>
      <p:sp>
        <p:nvSpPr>
          <p:cNvPr id="12" name="Footer Placeholder 4"/>
          <p:cNvSpPr>
            <a:spLocks noGrp="1"/>
          </p:cNvSpPr>
          <p:nvPr>
            <p:ph type="ftr" sz="quarter" idx="11"/>
          </p:nvPr>
        </p:nvSpPr>
        <p:spPr>
          <a:xfrm>
            <a:off x="508000" y="6042025"/>
            <a:ext cx="4722813"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ja-JP" altLang="en-US"/>
          </a:p>
        </p:txBody>
      </p:sp>
      <p:sp>
        <p:nvSpPr>
          <p:cNvPr id="13" name="Slide Number Placeholder 5"/>
          <p:cNvSpPr>
            <a:spLocks noGrp="1"/>
          </p:cNvSpPr>
          <p:nvPr>
            <p:ph type="sldNum" sz="quarter" idx="12"/>
          </p:nvPr>
        </p:nvSpPr>
        <p:spPr>
          <a:xfrm>
            <a:off x="6443663" y="6042025"/>
            <a:ext cx="5111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52D9235-4F9F-44F2-873F-A63D8474D7F2}" type="slidenum">
              <a:rPr lang="ja-JP" altLang="en-US"/>
              <a:pPr>
                <a:defRPr/>
              </a:pPr>
              <a:t>‹#›</a:t>
            </a:fld>
            <a:endParaRPr lang="ja-JP" altLang="en-US"/>
          </a:p>
        </p:txBody>
      </p:sp>
    </p:spTree>
    <p:extLst>
      <p:ext uri="{BB962C8B-B14F-4D97-AF65-F5344CB8AC3E}">
        <p14:creationId xmlns:p14="http://schemas.microsoft.com/office/powerpoint/2010/main" val="4045574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58150" y="6638925"/>
            <a:ext cx="1074738" cy="196850"/>
          </a:xfrm>
          <a:prstGeom prst="rect">
            <a:avLst/>
          </a:prstGeom>
          <a:noFill/>
          <a:ln w="9525">
            <a:noFill/>
            <a:miter lim="800000"/>
            <a:headEnd type="none" w="sm" len="sm"/>
            <a:tailEnd type="none" w="sm" len="sm"/>
          </a:ln>
          <a:effectLst/>
        </p:spPr>
        <p:txBody>
          <a:bodyPr tIns="0"/>
          <a:lstStyle>
            <a:lvl1pPr marL="342900" indent="-342900" eaLnBrk="0" hangingPunct="0">
              <a:defRPr kumimoji="1" sz="1000" b="1">
                <a:solidFill>
                  <a:schemeClr val="tx1"/>
                </a:solidFill>
                <a:latin typeface="Times New Roman" pitchFamily="18" charset="0"/>
                <a:ea typeface="ＭＳ Ｐゴシック" pitchFamily="50" charset="-128"/>
              </a:defRPr>
            </a:lvl1pPr>
            <a:lvl2pPr marL="742950" indent="-285750" eaLnBrk="0" hangingPunct="0">
              <a:defRPr kumimoji="1" sz="1000" b="1">
                <a:solidFill>
                  <a:schemeClr val="tx1"/>
                </a:solidFill>
                <a:latin typeface="Times New Roman" pitchFamily="18" charset="0"/>
                <a:ea typeface="ＭＳ Ｐゴシック" pitchFamily="50" charset="-128"/>
              </a:defRPr>
            </a:lvl2pPr>
            <a:lvl3pPr marL="1143000" indent="-228600" eaLnBrk="0" hangingPunct="0">
              <a:defRPr kumimoji="1" sz="1000" b="1">
                <a:solidFill>
                  <a:schemeClr val="tx1"/>
                </a:solidFill>
                <a:latin typeface="Times New Roman" pitchFamily="18" charset="0"/>
                <a:ea typeface="ＭＳ Ｐゴシック" pitchFamily="50" charset="-128"/>
              </a:defRPr>
            </a:lvl3pPr>
            <a:lvl4pPr marL="1600200" indent="-228600" eaLnBrk="0" hangingPunct="0">
              <a:defRPr kumimoji="1" sz="1000" b="1">
                <a:solidFill>
                  <a:schemeClr val="tx1"/>
                </a:solidFill>
                <a:latin typeface="Times New Roman" pitchFamily="18" charset="0"/>
                <a:ea typeface="ＭＳ Ｐゴシック" pitchFamily="50" charset="-128"/>
              </a:defRPr>
            </a:lvl4pPr>
            <a:lvl5pPr marL="2057400" indent="-228600" eaLnBrk="0" hangingPunct="0">
              <a:defRPr kumimoji="1" sz="10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9pPr>
          </a:lstStyle>
          <a:p>
            <a:pPr algn="r" eaLnBrk="1">
              <a:spcBef>
                <a:spcPct val="20000"/>
              </a:spcBef>
              <a:defRPr/>
            </a:pPr>
            <a:r>
              <a:rPr lang="en-US" altLang="ja-JP" sz="1400" b="0">
                <a:solidFill>
                  <a:srgbClr val="006600"/>
                </a:solidFill>
                <a:latin typeface="Garamond" pitchFamily="18" charset="0"/>
                <a:ea typeface="ＭＳ ゴシック" pitchFamily="49" charset="-128"/>
                <a:cs typeface="+mn-cs"/>
              </a:rPr>
              <a:t>Page.</a:t>
            </a:r>
            <a:fld id="{E6DEB27D-EDDF-40E3-A0B2-CC931B6719CF}" type="slidenum">
              <a:rPr lang="en-US" altLang="ja-JP" sz="1400" b="0" smtClean="0">
                <a:solidFill>
                  <a:srgbClr val="006600"/>
                </a:solidFill>
                <a:latin typeface="Garamond" pitchFamily="18" charset="0"/>
                <a:ea typeface="ＭＳ ゴシック" pitchFamily="49" charset="-128"/>
                <a:cs typeface="+mn-cs"/>
              </a:rPr>
              <a:pPr algn="r" eaLnBrk="1">
                <a:spcBef>
                  <a:spcPct val="20000"/>
                </a:spcBef>
                <a:defRPr/>
              </a:pPr>
              <a:t>‹#›</a:t>
            </a:fld>
            <a:endParaRPr lang="en-US" altLang="ja-JP" sz="1400" b="0">
              <a:solidFill>
                <a:srgbClr val="006600"/>
              </a:solidFill>
              <a:latin typeface="Garamond" pitchFamily="18" charset="0"/>
              <a:ea typeface="ＨＧｺﾞｼｯｸE-PRO" pitchFamily="50" charset="-128"/>
              <a:cs typeface="+mn-cs"/>
            </a:endParaRPr>
          </a:p>
        </p:txBody>
      </p:sp>
      <p:sp>
        <p:nvSpPr>
          <p:cNvPr id="5" name="Rectangle 22"/>
          <p:cNvSpPr>
            <a:spLocks noChangeArrowheads="1"/>
          </p:cNvSpPr>
          <p:nvPr/>
        </p:nvSpPr>
        <p:spPr bwMode="auto">
          <a:xfrm flipV="1">
            <a:off x="69850" y="6573838"/>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6" name="Line 23"/>
          <p:cNvSpPr>
            <a:spLocks noChangeShapeType="1"/>
          </p:cNvSpPr>
          <p:nvPr/>
        </p:nvSpPr>
        <p:spPr bwMode="auto">
          <a:xfrm flipH="1" flipV="1">
            <a:off x="69850" y="6650038"/>
            <a:ext cx="90043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sp>
        <p:nvSpPr>
          <p:cNvPr id="7" name="Rectangle 24"/>
          <p:cNvSpPr>
            <a:spLocks noChangeArrowheads="1"/>
          </p:cNvSpPr>
          <p:nvPr/>
        </p:nvSpPr>
        <p:spPr bwMode="auto">
          <a:xfrm>
            <a:off x="141288" y="6573838"/>
            <a:ext cx="210978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38" tIns="32400" rIns="84138" bIns="7200"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algn="r" eaLnBrk="1" hangingPunct="1">
              <a:defRPr/>
            </a:pPr>
            <a:r>
              <a:rPr lang="en-US" altLang="ja-JP" sz="900" b="0">
                <a:solidFill>
                  <a:srgbClr val="FFFFFF"/>
                </a:solidFill>
                <a:latin typeface="Comic Sans MS" pitchFamily="66" charset="0"/>
                <a:ea typeface="ＭＳ Ｐゴシック" pitchFamily="50" charset="-128"/>
                <a:cs typeface="+mn-cs"/>
              </a:rPr>
              <a:t>Japan</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student</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services</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organization</a:t>
            </a:r>
          </a:p>
        </p:txBody>
      </p:sp>
      <p:sp>
        <p:nvSpPr>
          <p:cNvPr id="8" name="Rectangle 19"/>
          <p:cNvSpPr>
            <a:spLocks noChangeArrowheads="1"/>
          </p:cNvSpPr>
          <p:nvPr/>
        </p:nvSpPr>
        <p:spPr bwMode="auto">
          <a:xfrm>
            <a:off x="69850" y="685800"/>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9" name="Line 17"/>
          <p:cNvSpPr>
            <a:spLocks noChangeShapeType="1"/>
          </p:cNvSpPr>
          <p:nvPr/>
        </p:nvSpPr>
        <p:spPr bwMode="auto">
          <a:xfrm flipH="1">
            <a:off x="0" y="685800"/>
            <a:ext cx="9002713"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graphicFrame>
        <p:nvGraphicFramePr>
          <p:cNvPr id="10" name="Object 27"/>
          <p:cNvGraphicFramePr>
            <a:graphicFrameLocks noChangeAspect="1"/>
          </p:cNvGraphicFramePr>
          <p:nvPr userDrawn="1"/>
        </p:nvGraphicFramePr>
        <p:xfrm>
          <a:off x="6962775" y="0"/>
          <a:ext cx="2181225" cy="657225"/>
        </p:xfrm>
        <a:graphic>
          <a:graphicData uri="http://schemas.openxmlformats.org/presentationml/2006/ole">
            <mc:AlternateContent xmlns:mc="http://schemas.openxmlformats.org/markup-compatibility/2006">
              <mc:Choice xmlns:v="urn:schemas-microsoft-com:vml" Requires="v">
                <p:oleObj name="Photo Editor Photo" r:id="rId2" imgW="2362530" imgH="657317" progId="MSPhotoEd.3">
                  <p:embed/>
                </p:oleObj>
              </mc:Choice>
              <mc:Fallback>
                <p:oleObj name="Photo Editor Photo" r:id="rId2" imgW="2362530" imgH="657317" progId="MSPhotoEd.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775" y="0"/>
                        <a:ext cx="2181225" cy="6572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476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4354" name="Rectangle 2"/>
          <p:cNvSpPr>
            <a:spLocks noGrp="1" noChangeArrowheads="1"/>
          </p:cNvSpPr>
          <p:nvPr>
            <p:ph type="ctrTitle"/>
          </p:nvPr>
        </p:nvSpPr>
        <p:spPr>
          <a:xfrm>
            <a:off x="685800" y="2130426"/>
            <a:ext cx="7772400" cy="1470025"/>
          </a:xfrm>
        </p:spPr>
        <p:txBody>
          <a:bodyPr/>
          <a:lstStyle>
            <a:lvl1pPr>
              <a:defRPr smtClean="0"/>
            </a:lvl1pPr>
          </a:lstStyle>
          <a:p>
            <a:pPr lvl="0"/>
            <a:r>
              <a:rPr lang="ja-JP" altLang="en-US" noProof="0"/>
              <a:t>マスタ タイトルの書式設定</a:t>
            </a:r>
          </a:p>
        </p:txBody>
      </p:sp>
      <p:sp>
        <p:nvSpPr>
          <p:cNvPr id="112435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mtClean="0"/>
            </a:lvl1pPr>
          </a:lstStyle>
          <a:p>
            <a:pPr lvl="0"/>
            <a:r>
              <a:rPr lang="ja-JP" altLang="en-US" noProof="0"/>
              <a:t>マスタ サブタイトルの書式設定</a:t>
            </a:r>
          </a:p>
        </p:txBody>
      </p:sp>
    </p:spTree>
    <p:extLst>
      <p:ext uri="{BB962C8B-B14F-4D97-AF65-F5344CB8AC3E}">
        <p14:creationId xmlns:p14="http://schemas.microsoft.com/office/powerpoint/2010/main" val="1715058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28719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4166502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40677" y="1143000"/>
            <a:ext cx="4360985"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143000"/>
            <a:ext cx="4360985"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00275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307957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1532946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82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119192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3404491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810860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63722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7661" y="152400"/>
            <a:ext cx="2215662" cy="64008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40677" y="152400"/>
            <a:ext cx="6506308" cy="64008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83177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タイトルとキャプション">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58150" y="6638925"/>
            <a:ext cx="1074738" cy="196850"/>
          </a:xfrm>
          <a:prstGeom prst="rect">
            <a:avLst/>
          </a:prstGeom>
          <a:noFill/>
          <a:ln w="9525">
            <a:noFill/>
            <a:miter lim="800000"/>
            <a:headEnd type="none" w="sm" len="sm"/>
            <a:tailEnd type="none" w="sm" len="sm"/>
          </a:ln>
          <a:effectLst/>
        </p:spPr>
        <p:txBody>
          <a:bodyPr tIns="0"/>
          <a:lstStyle>
            <a:lvl1pPr marL="342900" indent="-342900" eaLnBrk="0" hangingPunct="0">
              <a:defRPr kumimoji="1" sz="1000" b="1">
                <a:solidFill>
                  <a:schemeClr val="tx1"/>
                </a:solidFill>
                <a:latin typeface="Times New Roman" pitchFamily="18" charset="0"/>
                <a:ea typeface="ＭＳ Ｐゴシック" pitchFamily="50" charset="-128"/>
              </a:defRPr>
            </a:lvl1pPr>
            <a:lvl2pPr marL="742950" indent="-285750" eaLnBrk="0" hangingPunct="0">
              <a:defRPr kumimoji="1" sz="1000" b="1">
                <a:solidFill>
                  <a:schemeClr val="tx1"/>
                </a:solidFill>
                <a:latin typeface="Times New Roman" pitchFamily="18" charset="0"/>
                <a:ea typeface="ＭＳ Ｐゴシック" pitchFamily="50" charset="-128"/>
              </a:defRPr>
            </a:lvl2pPr>
            <a:lvl3pPr marL="1143000" indent="-228600" eaLnBrk="0" hangingPunct="0">
              <a:defRPr kumimoji="1" sz="1000" b="1">
                <a:solidFill>
                  <a:schemeClr val="tx1"/>
                </a:solidFill>
                <a:latin typeface="Times New Roman" pitchFamily="18" charset="0"/>
                <a:ea typeface="ＭＳ Ｐゴシック" pitchFamily="50" charset="-128"/>
              </a:defRPr>
            </a:lvl3pPr>
            <a:lvl4pPr marL="1600200" indent="-228600" eaLnBrk="0" hangingPunct="0">
              <a:defRPr kumimoji="1" sz="1000" b="1">
                <a:solidFill>
                  <a:schemeClr val="tx1"/>
                </a:solidFill>
                <a:latin typeface="Times New Roman" pitchFamily="18" charset="0"/>
                <a:ea typeface="ＭＳ Ｐゴシック" pitchFamily="50" charset="-128"/>
              </a:defRPr>
            </a:lvl4pPr>
            <a:lvl5pPr marL="2057400" indent="-228600" eaLnBrk="0" hangingPunct="0">
              <a:defRPr kumimoji="1" sz="10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9pPr>
          </a:lstStyle>
          <a:p>
            <a:pPr algn="r" eaLnBrk="1">
              <a:spcBef>
                <a:spcPct val="20000"/>
              </a:spcBef>
              <a:defRPr/>
            </a:pPr>
            <a:r>
              <a:rPr lang="en-US" altLang="ja-JP" sz="1400" b="0">
                <a:solidFill>
                  <a:srgbClr val="006600"/>
                </a:solidFill>
                <a:latin typeface="Garamond" pitchFamily="18" charset="0"/>
                <a:ea typeface="ＭＳ ゴシック" pitchFamily="49" charset="-128"/>
                <a:cs typeface="+mn-cs"/>
              </a:rPr>
              <a:t>Page.</a:t>
            </a:r>
            <a:fld id="{81208F3D-92AA-43A5-9ED1-B39A71987E01}" type="slidenum">
              <a:rPr lang="en-US" altLang="ja-JP" sz="1400" b="0" smtClean="0">
                <a:solidFill>
                  <a:srgbClr val="006600"/>
                </a:solidFill>
                <a:latin typeface="Garamond" pitchFamily="18" charset="0"/>
                <a:ea typeface="ＭＳ ゴシック" pitchFamily="49" charset="-128"/>
                <a:cs typeface="+mn-cs"/>
              </a:rPr>
              <a:pPr algn="r" eaLnBrk="1">
                <a:spcBef>
                  <a:spcPct val="20000"/>
                </a:spcBef>
                <a:defRPr/>
              </a:pPr>
              <a:t>‹#›</a:t>
            </a:fld>
            <a:endParaRPr lang="en-US" altLang="ja-JP" sz="1400" b="0">
              <a:solidFill>
                <a:srgbClr val="006600"/>
              </a:solidFill>
              <a:latin typeface="Garamond" pitchFamily="18" charset="0"/>
              <a:ea typeface="ＨＧｺﾞｼｯｸE-PRO" pitchFamily="50" charset="-128"/>
              <a:cs typeface="+mn-cs"/>
            </a:endParaRPr>
          </a:p>
        </p:txBody>
      </p:sp>
      <p:sp>
        <p:nvSpPr>
          <p:cNvPr id="5" name="Rectangle 22"/>
          <p:cNvSpPr>
            <a:spLocks noChangeArrowheads="1"/>
          </p:cNvSpPr>
          <p:nvPr/>
        </p:nvSpPr>
        <p:spPr bwMode="auto">
          <a:xfrm flipV="1">
            <a:off x="69850" y="6573838"/>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6" name="Line 23"/>
          <p:cNvSpPr>
            <a:spLocks noChangeShapeType="1"/>
          </p:cNvSpPr>
          <p:nvPr/>
        </p:nvSpPr>
        <p:spPr bwMode="auto">
          <a:xfrm flipH="1" flipV="1">
            <a:off x="69850" y="6650038"/>
            <a:ext cx="90043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sp>
        <p:nvSpPr>
          <p:cNvPr id="7" name="Rectangle 24"/>
          <p:cNvSpPr>
            <a:spLocks noChangeArrowheads="1"/>
          </p:cNvSpPr>
          <p:nvPr/>
        </p:nvSpPr>
        <p:spPr bwMode="auto">
          <a:xfrm>
            <a:off x="141288" y="6573838"/>
            <a:ext cx="210978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38" tIns="32400" rIns="84138" bIns="7200"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algn="r" eaLnBrk="1" hangingPunct="1">
              <a:defRPr/>
            </a:pPr>
            <a:r>
              <a:rPr lang="en-US" altLang="ja-JP" sz="900" b="0">
                <a:solidFill>
                  <a:srgbClr val="FFFFFF"/>
                </a:solidFill>
                <a:latin typeface="Comic Sans MS" pitchFamily="66" charset="0"/>
                <a:ea typeface="ＭＳ Ｐゴシック" pitchFamily="50" charset="-128"/>
                <a:cs typeface="+mn-cs"/>
              </a:rPr>
              <a:t>Japan</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student</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services</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organization</a:t>
            </a:r>
          </a:p>
        </p:txBody>
      </p:sp>
      <p:sp>
        <p:nvSpPr>
          <p:cNvPr id="8" name="Rectangle 19"/>
          <p:cNvSpPr>
            <a:spLocks noChangeArrowheads="1"/>
          </p:cNvSpPr>
          <p:nvPr/>
        </p:nvSpPr>
        <p:spPr bwMode="auto">
          <a:xfrm>
            <a:off x="69850" y="685800"/>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9" name="Line 17"/>
          <p:cNvSpPr>
            <a:spLocks noChangeShapeType="1"/>
          </p:cNvSpPr>
          <p:nvPr/>
        </p:nvSpPr>
        <p:spPr bwMode="auto">
          <a:xfrm flipH="1">
            <a:off x="0" y="685800"/>
            <a:ext cx="9002713"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graphicFrame>
        <p:nvGraphicFramePr>
          <p:cNvPr id="10" name="Object 27"/>
          <p:cNvGraphicFramePr>
            <a:graphicFrameLocks noChangeAspect="1"/>
          </p:cNvGraphicFramePr>
          <p:nvPr userDrawn="1"/>
        </p:nvGraphicFramePr>
        <p:xfrm>
          <a:off x="6962775" y="0"/>
          <a:ext cx="2181225" cy="657225"/>
        </p:xfrm>
        <a:graphic>
          <a:graphicData uri="http://schemas.openxmlformats.org/presentationml/2006/ole">
            <mc:AlternateContent xmlns:mc="http://schemas.openxmlformats.org/markup-compatibility/2006">
              <mc:Choice xmlns:v="urn:schemas-microsoft-com:vml" Requires="v">
                <p:oleObj name="Photo Editor Photo" r:id="rId2" imgW="2362530" imgH="657317" progId="MSPhotoEd.3">
                  <p:embed/>
                </p:oleObj>
              </mc:Choice>
              <mc:Fallback>
                <p:oleObj name="Photo Editor Photo" r:id="rId2" imgW="2362530" imgH="657317" progId="MSPhotoEd.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775" y="0"/>
                        <a:ext cx="2181225" cy="6572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476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508001" y="609600"/>
            <a:ext cx="6447501" cy="3403600"/>
          </a:xfrm>
        </p:spPr>
        <p:txBody>
          <a:bodyP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 name="Date Placeholder 3"/>
          <p:cNvSpPr>
            <a:spLocks noGrp="1"/>
          </p:cNvSpPr>
          <p:nvPr>
            <p:ph type="dt" sz="half" idx="10"/>
          </p:nvPr>
        </p:nvSpPr>
        <p:spPr>
          <a:xfrm>
            <a:off x="5403850" y="6042025"/>
            <a:ext cx="684213"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CC40CD3-7363-43FF-933E-B8A16386473D}" type="datetimeFigureOut">
              <a:rPr lang="ja-JP" altLang="en-US"/>
              <a:pPr>
                <a:defRPr/>
              </a:pPr>
              <a:t>2026/5/21</a:t>
            </a:fld>
            <a:endParaRPr lang="ja-JP" altLang="en-US"/>
          </a:p>
        </p:txBody>
      </p:sp>
      <p:sp>
        <p:nvSpPr>
          <p:cNvPr id="12" name="Footer Placeholder 4"/>
          <p:cNvSpPr>
            <a:spLocks noGrp="1"/>
          </p:cNvSpPr>
          <p:nvPr>
            <p:ph type="ftr" sz="quarter" idx="11"/>
          </p:nvPr>
        </p:nvSpPr>
        <p:spPr>
          <a:xfrm>
            <a:off x="508000" y="6042025"/>
            <a:ext cx="4722813"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ja-JP" altLang="en-US"/>
          </a:p>
        </p:txBody>
      </p:sp>
      <p:sp>
        <p:nvSpPr>
          <p:cNvPr id="13" name="Slide Number Placeholder 5"/>
          <p:cNvSpPr>
            <a:spLocks noGrp="1"/>
          </p:cNvSpPr>
          <p:nvPr>
            <p:ph type="sldNum" sz="quarter" idx="12"/>
          </p:nvPr>
        </p:nvSpPr>
        <p:spPr>
          <a:xfrm>
            <a:off x="6443663" y="6042025"/>
            <a:ext cx="5111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B938978-EDD0-405B-BDA3-EB5AD8064BA0}" type="slidenum">
              <a:rPr lang="ja-JP" altLang="en-US"/>
              <a:pPr>
                <a:defRPr/>
              </a:pPr>
              <a:t>‹#›</a:t>
            </a:fld>
            <a:endParaRPr lang="ja-JP" altLang="en-US"/>
          </a:p>
        </p:txBody>
      </p:sp>
    </p:spTree>
    <p:extLst>
      <p:ext uri="{BB962C8B-B14F-4D97-AF65-F5344CB8AC3E}">
        <p14:creationId xmlns:p14="http://schemas.microsoft.com/office/powerpoint/2010/main" val="219880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5"/>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288035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40679" y="1143000"/>
            <a:ext cx="4360985"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143000"/>
            <a:ext cx="4360985"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4032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272"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2"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82542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314832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11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435"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2"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347813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1994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1288" y="152400"/>
            <a:ext cx="738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138" tIns="42862" rIns="84138" bIns="42862" numCol="1" anchor="ctr" anchorCtr="0" compatLnSpc="1">
            <a:prstTxWarp prst="textNoShape">
              <a:avLst/>
            </a:prstTxWarp>
          </a:bodyPr>
          <a:lstStyle/>
          <a:p>
            <a:pPr lvl="0"/>
            <a:r>
              <a:rPr lang="en-US" altLang="ja-JP"/>
              <a:t>Ⅰ</a:t>
            </a:r>
            <a:r>
              <a:rPr lang="ja-JP" altLang="en-US"/>
              <a:t>　奨学生の採用について</a:t>
            </a:r>
          </a:p>
        </p:txBody>
      </p:sp>
      <p:sp>
        <p:nvSpPr>
          <p:cNvPr id="1027" name="Rectangle 3"/>
          <p:cNvSpPr>
            <a:spLocks noGrp="1" noChangeArrowheads="1"/>
          </p:cNvSpPr>
          <p:nvPr>
            <p:ph type="body" idx="1"/>
          </p:nvPr>
        </p:nvSpPr>
        <p:spPr bwMode="auto">
          <a:xfrm>
            <a:off x="141288" y="1143000"/>
            <a:ext cx="88614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138" tIns="42862" rIns="84138" bIns="42862"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3076" name="Text Box 4"/>
          <p:cNvSpPr txBox="1">
            <a:spLocks noChangeArrowheads="1"/>
          </p:cNvSpPr>
          <p:nvPr/>
        </p:nvSpPr>
        <p:spPr bwMode="auto">
          <a:xfrm>
            <a:off x="8058150" y="6638925"/>
            <a:ext cx="1074738" cy="196850"/>
          </a:xfrm>
          <a:prstGeom prst="rect">
            <a:avLst/>
          </a:prstGeom>
          <a:noFill/>
          <a:ln w="9525">
            <a:noFill/>
            <a:miter lim="800000"/>
            <a:headEnd type="none" w="sm" len="sm"/>
            <a:tailEnd type="none" w="sm" len="sm"/>
          </a:ln>
          <a:effectLst/>
        </p:spPr>
        <p:txBody>
          <a:bodyPr tIns="0"/>
          <a:lstStyle>
            <a:lvl1pPr marL="342900" indent="-342900" eaLnBrk="0" hangingPunct="0">
              <a:defRPr kumimoji="1" sz="1000" b="1">
                <a:solidFill>
                  <a:schemeClr val="tx1"/>
                </a:solidFill>
                <a:latin typeface="Times New Roman" pitchFamily="18" charset="0"/>
                <a:ea typeface="ＭＳ Ｐゴシック" pitchFamily="50" charset="-128"/>
              </a:defRPr>
            </a:lvl1pPr>
            <a:lvl2pPr marL="742950" indent="-285750" eaLnBrk="0" hangingPunct="0">
              <a:defRPr kumimoji="1" sz="1000" b="1">
                <a:solidFill>
                  <a:schemeClr val="tx1"/>
                </a:solidFill>
                <a:latin typeface="Times New Roman" pitchFamily="18" charset="0"/>
                <a:ea typeface="ＭＳ Ｐゴシック" pitchFamily="50" charset="-128"/>
              </a:defRPr>
            </a:lvl2pPr>
            <a:lvl3pPr marL="1143000" indent="-228600" eaLnBrk="0" hangingPunct="0">
              <a:defRPr kumimoji="1" sz="1000" b="1">
                <a:solidFill>
                  <a:schemeClr val="tx1"/>
                </a:solidFill>
                <a:latin typeface="Times New Roman" pitchFamily="18" charset="0"/>
                <a:ea typeface="ＭＳ Ｐゴシック" pitchFamily="50" charset="-128"/>
              </a:defRPr>
            </a:lvl3pPr>
            <a:lvl4pPr marL="1600200" indent="-228600" eaLnBrk="0" hangingPunct="0">
              <a:defRPr kumimoji="1" sz="1000" b="1">
                <a:solidFill>
                  <a:schemeClr val="tx1"/>
                </a:solidFill>
                <a:latin typeface="Times New Roman" pitchFamily="18" charset="0"/>
                <a:ea typeface="ＭＳ Ｐゴシック" pitchFamily="50" charset="-128"/>
              </a:defRPr>
            </a:lvl4pPr>
            <a:lvl5pPr marL="2057400" indent="-228600" eaLnBrk="0" hangingPunct="0">
              <a:defRPr kumimoji="1" sz="10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9pPr>
          </a:lstStyle>
          <a:p>
            <a:pPr algn="r" eaLnBrk="1">
              <a:spcBef>
                <a:spcPct val="20000"/>
              </a:spcBef>
              <a:defRPr/>
            </a:pPr>
            <a:r>
              <a:rPr lang="en-US" altLang="ja-JP" sz="1400" b="0">
                <a:solidFill>
                  <a:srgbClr val="006600"/>
                </a:solidFill>
                <a:latin typeface="Garamond" pitchFamily="18" charset="0"/>
                <a:ea typeface="ＭＳ ゴシック" pitchFamily="49" charset="-128"/>
                <a:cs typeface="+mn-cs"/>
              </a:rPr>
              <a:t>Page.</a:t>
            </a:r>
            <a:fld id="{7D46274C-5932-4130-9B1E-A2D795803DB2}" type="slidenum">
              <a:rPr lang="en-US" altLang="ja-JP" sz="1400" b="0" smtClean="0">
                <a:solidFill>
                  <a:srgbClr val="006600"/>
                </a:solidFill>
                <a:latin typeface="Garamond" pitchFamily="18" charset="0"/>
                <a:ea typeface="ＭＳ ゴシック" pitchFamily="49" charset="-128"/>
                <a:cs typeface="+mn-cs"/>
              </a:rPr>
              <a:pPr algn="r" eaLnBrk="1">
                <a:spcBef>
                  <a:spcPct val="20000"/>
                </a:spcBef>
                <a:defRPr/>
              </a:pPr>
              <a:t>‹#›</a:t>
            </a:fld>
            <a:endParaRPr lang="en-US" altLang="ja-JP" sz="1400" b="0">
              <a:solidFill>
                <a:srgbClr val="006600"/>
              </a:solidFill>
              <a:latin typeface="Garamond" pitchFamily="18" charset="0"/>
              <a:ea typeface="ＨＧｺﾞｼｯｸE-PRO" pitchFamily="50" charset="-128"/>
              <a:cs typeface="+mn-cs"/>
            </a:endParaRPr>
          </a:p>
        </p:txBody>
      </p:sp>
      <p:sp>
        <p:nvSpPr>
          <p:cNvPr id="1029" name="Rectangle 22"/>
          <p:cNvSpPr>
            <a:spLocks noChangeArrowheads="1"/>
          </p:cNvSpPr>
          <p:nvPr/>
        </p:nvSpPr>
        <p:spPr bwMode="auto">
          <a:xfrm flipV="1">
            <a:off x="69850" y="6573838"/>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1030" name="Line 23"/>
          <p:cNvSpPr>
            <a:spLocks noChangeShapeType="1"/>
          </p:cNvSpPr>
          <p:nvPr/>
        </p:nvSpPr>
        <p:spPr bwMode="auto">
          <a:xfrm flipH="1" flipV="1">
            <a:off x="69850" y="6650038"/>
            <a:ext cx="90043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sp>
        <p:nvSpPr>
          <p:cNvPr id="1031" name="Rectangle 24"/>
          <p:cNvSpPr>
            <a:spLocks noChangeArrowheads="1"/>
          </p:cNvSpPr>
          <p:nvPr/>
        </p:nvSpPr>
        <p:spPr bwMode="auto">
          <a:xfrm>
            <a:off x="141288" y="6573838"/>
            <a:ext cx="210978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38" tIns="32400" rIns="84138" bIns="7200"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algn="r" eaLnBrk="1" hangingPunct="1">
              <a:defRPr/>
            </a:pPr>
            <a:r>
              <a:rPr lang="en-US" altLang="ja-JP" sz="900" b="0">
                <a:solidFill>
                  <a:srgbClr val="FFFFFF"/>
                </a:solidFill>
                <a:latin typeface="Comic Sans MS" pitchFamily="66" charset="0"/>
                <a:ea typeface="ＭＳ Ｐゴシック" pitchFamily="50" charset="-128"/>
                <a:cs typeface="+mn-cs"/>
              </a:rPr>
              <a:t>Japan</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student</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services</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organization</a:t>
            </a:r>
          </a:p>
        </p:txBody>
      </p:sp>
      <p:sp>
        <p:nvSpPr>
          <p:cNvPr id="1032" name="Rectangle 19"/>
          <p:cNvSpPr>
            <a:spLocks noChangeArrowheads="1"/>
          </p:cNvSpPr>
          <p:nvPr/>
        </p:nvSpPr>
        <p:spPr bwMode="auto">
          <a:xfrm>
            <a:off x="69850" y="685800"/>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1033" name="Line 17"/>
          <p:cNvSpPr>
            <a:spLocks noChangeShapeType="1"/>
          </p:cNvSpPr>
          <p:nvPr/>
        </p:nvSpPr>
        <p:spPr bwMode="auto">
          <a:xfrm flipH="1">
            <a:off x="0" y="685800"/>
            <a:ext cx="9002713"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graphicFrame>
        <p:nvGraphicFramePr>
          <p:cNvPr id="1034" name="Object 27"/>
          <p:cNvGraphicFramePr>
            <a:graphicFrameLocks noChangeAspect="1"/>
          </p:cNvGraphicFramePr>
          <p:nvPr userDrawn="1"/>
        </p:nvGraphicFramePr>
        <p:xfrm>
          <a:off x="6962775" y="0"/>
          <a:ext cx="2181225" cy="657225"/>
        </p:xfrm>
        <a:graphic>
          <a:graphicData uri="http://schemas.openxmlformats.org/presentationml/2006/ole">
            <mc:AlternateContent xmlns:mc="http://schemas.openxmlformats.org/markup-compatibility/2006">
              <mc:Choice xmlns:v="urn:schemas-microsoft-com:vml" Requires="v">
                <p:oleObj name="Photo Editor Photo" r:id="rId14" imgW="2362530" imgH="657317" progId="MSPhotoEd.3">
                  <p:embed/>
                </p:oleObj>
              </mc:Choice>
              <mc:Fallback>
                <p:oleObj name="Photo Editor Photo" r:id="rId14" imgW="2362530" imgH="657317" progId="MSPhotoEd.3">
                  <p:embed/>
                  <p:pic>
                    <p:nvPicPr>
                      <p:cNvPr id="0" name="Object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62775" y="0"/>
                        <a:ext cx="2181225" cy="6572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476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6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67" r:id="rId12"/>
  </p:sldLayoutIdLst>
  <p:txStyles>
    <p:title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p:titleStyle>
    <p:bodyStyle>
      <a:lvl1pPr marL="285750" indent="-285750" algn="l" defTabSz="833438" rtl="0" eaLnBrk="0" fontAlgn="base" hangingPunct="0">
        <a:spcBef>
          <a:spcPct val="20000"/>
        </a:spcBef>
        <a:spcAft>
          <a:spcPct val="30000"/>
        </a:spcAft>
        <a:buClr>
          <a:srgbClr val="006600"/>
        </a:buClr>
        <a:buFont typeface="Wingdings" pitchFamily="2" charset="2"/>
        <a:buChar char="n"/>
        <a:defRPr kumimoji="1" sz="1400">
          <a:solidFill>
            <a:schemeClr val="tx1"/>
          </a:solidFill>
          <a:latin typeface="+mn-lt"/>
          <a:ea typeface="+mn-ea"/>
          <a:cs typeface="ＨＧｺﾞｼｯｸE-PRO"/>
        </a:defRPr>
      </a:lvl1pPr>
      <a:lvl2pPr marL="666750" indent="-190500" algn="l" defTabSz="833438" rtl="0" eaLnBrk="0" fontAlgn="base"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047750" indent="-190500" algn="l" defTabSz="833438" rtl="0" eaLnBrk="0" fontAlgn="base"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503363" indent="-169863" algn="l" defTabSz="833438" rtl="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4pPr>
      <a:lvl5pPr marL="1865313" indent="-171450" algn="l" defTabSz="833438" rtl="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5pPr>
      <a:lvl6pPr marL="23225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6pPr>
      <a:lvl7pPr marL="27797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7pPr>
      <a:lvl8pPr marL="32369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8pPr>
      <a:lvl9pPr marL="36941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1288" y="152400"/>
            <a:ext cx="738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138" tIns="42862" rIns="84138" bIns="42862" numCol="1" anchor="ctr" anchorCtr="0" compatLnSpc="1">
            <a:prstTxWarp prst="textNoShape">
              <a:avLst/>
            </a:prstTxWarp>
          </a:bodyPr>
          <a:lstStyle/>
          <a:p>
            <a:pPr lvl="0"/>
            <a:r>
              <a:rPr lang="en-US" altLang="ja-JP"/>
              <a:t>Ⅰ</a:t>
            </a:r>
            <a:r>
              <a:rPr lang="ja-JP" altLang="en-US"/>
              <a:t>　奨学生の採用について</a:t>
            </a:r>
          </a:p>
        </p:txBody>
      </p:sp>
      <p:sp>
        <p:nvSpPr>
          <p:cNvPr id="2051" name="Rectangle 3"/>
          <p:cNvSpPr>
            <a:spLocks noGrp="1" noChangeArrowheads="1"/>
          </p:cNvSpPr>
          <p:nvPr>
            <p:ph type="body" idx="1"/>
          </p:nvPr>
        </p:nvSpPr>
        <p:spPr bwMode="auto">
          <a:xfrm>
            <a:off x="141288" y="1143000"/>
            <a:ext cx="88614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138" tIns="42862" rIns="84138" bIns="42862"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3076" name="Text Box 4"/>
          <p:cNvSpPr txBox="1">
            <a:spLocks noChangeArrowheads="1"/>
          </p:cNvSpPr>
          <p:nvPr/>
        </p:nvSpPr>
        <p:spPr bwMode="auto">
          <a:xfrm>
            <a:off x="8058150" y="6638925"/>
            <a:ext cx="1074738" cy="196850"/>
          </a:xfrm>
          <a:prstGeom prst="rect">
            <a:avLst/>
          </a:prstGeom>
          <a:noFill/>
          <a:ln w="9525">
            <a:noFill/>
            <a:miter lim="800000"/>
            <a:headEnd type="none" w="sm" len="sm"/>
            <a:tailEnd type="none" w="sm" len="sm"/>
          </a:ln>
          <a:effectLst/>
        </p:spPr>
        <p:txBody>
          <a:bodyPr tIns="0"/>
          <a:lstStyle>
            <a:lvl1pPr marL="342900" indent="-342900" eaLnBrk="0" hangingPunct="0">
              <a:defRPr kumimoji="1" sz="1000" b="1">
                <a:solidFill>
                  <a:schemeClr val="tx1"/>
                </a:solidFill>
                <a:latin typeface="Times New Roman" pitchFamily="18" charset="0"/>
                <a:ea typeface="ＭＳ Ｐゴシック" pitchFamily="50" charset="-128"/>
              </a:defRPr>
            </a:lvl1pPr>
            <a:lvl2pPr marL="742950" indent="-285750" eaLnBrk="0" hangingPunct="0">
              <a:defRPr kumimoji="1" sz="1000" b="1">
                <a:solidFill>
                  <a:schemeClr val="tx1"/>
                </a:solidFill>
                <a:latin typeface="Times New Roman" pitchFamily="18" charset="0"/>
                <a:ea typeface="ＭＳ Ｐゴシック" pitchFamily="50" charset="-128"/>
              </a:defRPr>
            </a:lvl2pPr>
            <a:lvl3pPr marL="1143000" indent="-228600" eaLnBrk="0" hangingPunct="0">
              <a:defRPr kumimoji="1" sz="1000" b="1">
                <a:solidFill>
                  <a:schemeClr val="tx1"/>
                </a:solidFill>
                <a:latin typeface="Times New Roman" pitchFamily="18" charset="0"/>
                <a:ea typeface="ＭＳ Ｐゴシック" pitchFamily="50" charset="-128"/>
              </a:defRPr>
            </a:lvl3pPr>
            <a:lvl4pPr marL="1600200" indent="-228600" eaLnBrk="0" hangingPunct="0">
              <a:defRPr kumimoji="1" sz="1000" b="1">
                <a:solidFill>
                  <a:schemeClr val="tx1"/>
                </a:solidFill>
                <a:latin typeface="Times New Roman" pitchFamily="18" charset="0"/>
                <a:ea typeface="ＭＳ Ｐゴシック" pitchFamily="50" charset="-128"/>
              </a:defRPr>
            </a:lvl4pPr>
            <a:lvl5pPr marL="2057400" indent="-228600" eaLnBrk="0" hangingPunct="0">
              <a:defRPr kumimoji="1" sz="10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000" b="1">
                <a:solidFill>
                  <a:schemeClr val="tx1"/>
                </a:solidFill>
                <a:latin typeface="Times New Roman" pitchFamily="18" charset="0"/>
                <a:ea typeface="ＭＳ Ｐゴシック" pitchFamily="50" charset="-128"/>
              </a:defRPr>
            </a:lvl9pPr>
          </a:lstStyle>
          <a:p>
            <a:pPr algn="r" eaLnBrk="1">
              <a:spcBef>
                <a:spcPct val="20000"/>
              </a:spcBef>
              <a:defRPr/>
            </a:pPr>
            <a:r>
              <a:rPr lang="en-US" altLang="ja-JP" sz="1400" b="0">
                <a:solidFill>
                  <a:srgbClr val="006600"/>
                </a:solidFill>
                <a:latin typeface="Garamond" pitchFamily="18" charset="0"/>
                <a:ea typeface="ＭＳ ゴシック" pitchFamily="49" charset="-128"/>
                <a:cs typeface="+mn-cs"/>
              </a:rPr>
              <a:t>Page.</a:t>
            </a:r>
            <a:fld id="{88A9A10F-0992-405C-8E50-21DEDE9A00FE}" type="slidenum">
              <a:rPr lang="en-US" altLang="ja-JP" sz="1400" b="0" smtClean="0">
                <a:solidFill>
                  <a:srgbClr val="006600"/>
                </a:solidFill>
                <a:latin typeface="Garamond" pitchFamily="18" charset="0"/>
                <a:ea typeface="ＭＳ ゴシック" pitchFamily="49" charset="-128"/>
                <a:cs typeface="+mn-cs"/>
              </a:rPr>
              <a:pPr algn="r" eaLnBrk="1">
                <a:spcBef>
                  <a:spcPct val="20000"/>
                </a:spcBef>
                <a:defRPr/>
              </a:pPr>
              <a:t>‹#›</a:t>
            </a:fld>
            <a:endParaRPr lang="en-US" altLang="ja-JP" sz="1400" b="0">
              <a:solidFill>
                <a:srgbClr val="006600"/>
              </a:solidFill>
              <a:latin typeface="Garamond" pitchFamily="18" charset="0"/>
              <a:ea typeface="ＨＧｺﾞｼｯｸE-PRO" pitchFamily="50" charset="-128"/>
              <a:cs typeface="+mn-cs"/>
            </a:endParaRPr>
          </a:p>
        </p:txBody>
      </p:sp>
      <p:sp>
        <p:nvSpPr>
          <p:cNvPr id="1029" name="Rectangle 22"/>
          <p:cNvSpPr>
            <a:spLocks noChangeArrowheads="1"/>
          </p:cNvSpPr>
          <p:nvPr/>
        </p:nvSpPr>
        <p:spPr bwMode="auto">
          <a:xfrm flipV="1">
            <a:off x="69850" y="6573838"/>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2054" name="Line 23"/>
          <p:cNvSpPr>
            <a:spLocks noChangeShapeType="1"/>
          </p:cNvSpPr>
          <p:nvPr/>
        </p:nvSpPr>
        <p:spPr bwMode="auto">
          <a:xfrm flipH="1" flipV="1">
            <a:off x="69850" y="6650038"/>
            <a:ext cx="900430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sp>
        <p:nvSpPr>
          <p:cNvPr id="1031" name="Rectangle 24"/>
          <p:cNvSpPr>
            <a:spLocks noChangeArrowheads="1"/>
          </p:cNvSpPr>
          <p:nvPr/>
        </p:nvSpPr>
        <p:spPr bwMode="auto">
          <a:xfrm>
            <a:off x="141288" y="6573838"/>
            <a:ext cx="2109787"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38" tIns="32400" rIns="84138" bIns="7200"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algn="r" eaLnBrk="1" hangingPunct="1">
              <a:defRPr/>
            </a:pPr>
            <a:r>
              <a:rPr lang="en-US" altLang="ja-JP" sz="900" b="0">
                <a:solidFill>
                  <a:srgbClr val="FFFFFF"/>
                </a:solidFill>
                <a:latin typeface="Comic Sans MS" pitchFamily="66" charset="0"/>
                <a:ea typeface="ＭＳ Ｐゴシック" pitchFamily="50" charset="-128"/>
                <a:cs typeface="+mn-cs"/>
              </a:rPr>
              <a:t>Japan</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student</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services</a:t>
            </a:r>
            <a:r>
              <a:rPr lang="ja-JP" altLang="en-US" sz="900" b="0">
                <a:solidFill>
                  <a:srgbClr val="FFFFFF"/>
                </a:solidFill>
                <a:latin typeface="Comic Sans MS" pitchFamily="66" charset="0"/>
                <a:ea typeface="ＭＳ Ｐゴシック" pitchFamily="50" charset="-128"/>
                <a:cs typeface="+mn-cs"/>
              </a:rPr>
              <a:t>　</a:t>
            </a:r>
            <a:r>
              <a:rPr lang="en-US" altLang="ja-JP" sz="900" b="0">
                <a:solidFill>
                  <a:srgbClr val="FFFFFF"/>
                </a:solidFill>
                <a:latin typeface="Comic Sans MS" pitchFamily="66" charset="0"/>
                <a:ea typeface="ＭＳ Ｐゴシック" pitchFamily="50" charset="-128"/>
                <a:cs typeface="+mn-cs"/>
              </a:rPr>
              <a:t>organization</a:t>
            </a:r>
          </a:p>
        </p:txBody>
      </p:sp>
      <p:sp>
        <p:nvSpPr>
          <p:cNvPr id="1032" name="Rectangle 19"/>
          <p:cNvSpPr>
            <a:spLocks noChangeArrowheads="1"/>
          </p:cNvSpPr>
          <p:nvPr/>
        </p:nvSpPr>
        <p:spPr bwMode="auto">
          <a:xfrm>
            <a:off x="69850" y="685800"/>
            <a:ext cx="90043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138" tIns="42862" rIns="84138" bIns="42862" anchor="ctr"/>
          <a:lstStyle>
            <a:lvl1pPr eaLnBrk="0" hangingPunct="0">
              <a:defRPr kumimoji="1" sz="2000" b="1">
                <a:solidFill>
                  <a:schemeClr val="tx1"/>
                </a:solidFill>
                <a:latin typeface="Times New Roman" pitchFamily="18" charset="0"/>
                <a:ea typeface="ＨＧｺﾞｼｯｸE-PRO" pitchFamily="50" charset="-128"/>
              </a:defRPr>
            </a:lvl1pPr>
            <a:lvl2pPr marL="742950" indent="-285750" eaLnBrk="0" hangingPunct="0">
              <a:defRPr kumimoji="1" sz="2000" b="1">
                <a:solidFill>
                  <a:schemeClr val="tx1"/>
                </a:solidFill>
                <a:latin typeface="Times New Roman" pitchFamily="18" charset="0"/>
                <a:ea typeface="ＨＧｺﾞｼｯｸE-PRO" pitchFamily="50" charset="-128"/>
              </a:defRPr>
            </a:lvl2pPr>
            <a:lvl3pPr marL="1143000" indent="-228600" eaLnBrk="0" hangingPunct="0">
              <a:defRPr kumimoji="1" sz="2000" b="1">
                <a:solidFill>
                  <a:schemeClr val="tx1"/>
                </a:solidFill>
                <a:latin typeface="Times New Roman" pitchFamily="18" charset="0"/>
                <a:ea typeface="ＨＧｺﾞｼｯｸE-PRO" pitchFamily="50" charset="-128"/>
              </a:defRPr>
            </a:lvl3pPr>
            <a:lvl4pPr marL="1600200" indent="-228600" eaLnBrk="0" hangingPunct="0">
              <a:defRPr kumimoji="1" sz="2000" b="1">
                <a:solidFill>
                  <a:schemeClr val="tx1"/>
                </a:solidFill>
                <a:latin typeface="Times New Roman" pitchFamily="18" charset="0"/>
                <a:ea typeface="ＨＧｺﾞｼｯｸE-PRO" pitchFamily="50" charset="-128"/>
              </a:defRPr>
            </a:lvl4pPr>
            <a:lvl5pPr marL="2057400" indent="-228600" eaLnBrk="0" hangingPunct="0">
              <a:defRPr kumimoji="1" sz="2000" b="1">
                <a:solidFill>
                  <a:schemeClr val="tx1"/>
                </a:solidFill>
                <a:latin typeface="Times New Roman" pitchFamily="18" charset="0"/>
                <a:ea typeface="ＨＧｺﾞｼｯｸE-PRO" pitchFamily="50" charset="-128"/>
              </a:defRPr>
            </a:lvl5pPr>
            <a:lvl6pPr marL="25146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defRPr/>
            </a:pPr>
            <a:endParaRPr lang="ja-JP" altLang="en-US" sz="1000">
              <a:solidFill>
                <a:srgbClr val="000000"/>
              </a:solidFill>
              <a:ea typeface="ＭＳ Ｐゴシック" pitchFamily="50" charset="-128"/>
              <a:cs typeface="+mn-cs"/>
            </a:endParaRPr>
          </a:p>
        </p:txBody>
      </p:sp>
      <p:sp>
        <p:nvSpPr>
          <p:cNvPr id="2057" name="Line 17"/>
          <p:cNvSpPr>
            <a:spLocks noChangeShapeType="1"/>
          </p:cNvSpPr>
          <p:nvPr/>
        </p:nvSpPr>
        <p:spPr bwMode="auto">
          <a:xfrm flipH="1">
            <a:off x="0" y="685800"/>
            <a:ext cx="9002713"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lIns="84138" tIns="42862" rIns="84138" bIns="42862" anchor="ctr"/>
          <a:lstStyle/>
          <a:p>
            <a:endParaRPr lang="ja-JP" altLang="en-US"/>
          </a:p>
        </p:txBody>
      </p:sp>
      <p:graphicFrame>
        <p:nvGraphicFramePr>
          <p:cNvPr id="2058" name="Object 27"/>
          <p:cNvGraphicFramePr>
            <a:graphicFrameLocks noChangeAspect="1"/>
          </p:cNvGraphicFramePr>
          <p:nvPr userDrawn="1"/>
        </p:nvGraphicFramePr>
        <p:xfrm>
          <a:off x="6962775" y="0"/>
          <a:ext cx="2181225" cy="657225"/>
        </p:xfrm>
        <a:graphic>
          <a:graphicData uri="http://schemas.openxmlformats.org/presentationml/2006/ole">
            <mc:AlternateContent xmlns:mc="http://schemas.openxmlformats.org/markup-compatibility/2006">
              <mc:Choice xmlns:v="urn:schemas-microsoft-com:vml" Requires="v">
                <p:oleObj name="Photo Editor Photo" r:id="rId14" imgW="2362530" imgH="657317" progId="MSPhotoEd.3">
                  <p:embed/>
                </p:oleObj>
              </mc:Choice>
              <mc:Fallback>
                <p:oleObj name="Photo Editor Photo" r:id="rId14" imgW="2362530" imgH="657317" progId="MSPhotoEd.3">
                  <p:embed/>
                  <p:pic>
                    <p:nvPicPr>
                      <p:cNvPr id="0" name="Object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62775" y="0"/>
                        <a:ext cx="2181225" cy="6572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476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68"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9" r:id="rId12"/>
  </p:sldLayoutIdLst>
  <p:txStyles>
    <p:title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p:titleStyle>
    <p:bodyStyle>
      <a:lvl1pPr marL="285750" indent="-285750" algn="l" defTabSz="833438" rtl="0" eaLnBrk="0" fontAlgn="base" hangingPunct="0">
        <a:spcBef>
          <a:spcPct val="20000"/>
        </a:spcBef>
        <a:spcAft>
          <a:spcPct val="30000"/>
        </a:spcAft>
        <a:buClr>
          <a:srgbClr val="006600"/>
        </a:buClr>
        <a:buFont typeface="Wingdings" pitchFamily="2" charset="2"/>
        <a:buChar char="n"/>
        <a:defRPr kumimoji="1" sz="1400">
          <a:solidFill>
            <a:schemeClr val="tx1"/>
          </a:solidFill>
          <a:latin typeface="+mn-lt"/>
          <a:ea typeface="+mn-ea"/>
          <a:cs typeface="ＨＧｺﾞｼｯｸE-PRO"/>
        </a:defRPr>
      </a:lvl1pPr>
      <a:lvl2pPr marL="666750" indent="-190500" algn="l" defTabSz="833438" rtl="0" eaLnBrk="0" fontAlgn="base"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047750" indent="-190500" algn="l" defTabSz="833438" rtl="0" eaLnBrk="0" fontAlgn="base"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503363" indent="-169863" algn="l" defTabSz="833438" rtl="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4pPr>
      <a:lvl5pPr marL="1865313" indent="-171450" algn="l" defTabSz="833438" rtl="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5pPr>
      <a:lvl6pPr marL="23225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6pPr>
      <a:lvl7pPr marL="27797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7pPr>
      <a:lvl8pPr marL="32369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8pPr>
      <a:lvl9pPr marL="36941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3.wmf"/><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17.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3.w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タイトル 1"/>
          <p:cNvSpPr>
            <a:spLocks noGrp="1"/>
          </p:cNvSpPr>
          <p:nvPr>
            <p:ph type="ctrTitle"/>
          </p:nvPr>
        </p:nvSpPr>
        <p:spPr>
          <a:xfrm>
            <a:off x="323528" y="1124744"/>
            <a:ext cx="8350696" cy="4824536"/>
          </a:xfrm>
        </p:spPr>
        <p:txBody>
          <a:bodyPr/>
          <a:lstStyle/>
          <a:p>
            <a:pPr algn="ctr"/>
            <a:r>
              <a:rPr lang="ja-JP" altLang="en-US" sz="6000" b="1" dirty="0">
                <a:latin typeface="メイリオ" panose="020B0604030504040204" pitchFamily="50" charset="-128"/>
                <a:ea typeface="メイリオ" panose="020B0604030504040204" pitchFamily="50" charset="-128"/>
              </a:rPr>
              <a:t>日本学生支援機構</a:t>
            </a:r>
            <a:br>
              <a:rPr lang="en-US" altLang="ja-JP" sz="6000" b="1" dirty="0">
                <a:latin typeface="メイリオ" panose="020B0604030504040204" pitchFamily="50" charset="-128"/>
                <a:ea typeface="メイリオ" panose="020B0604030504040204" pitchFamily="50" charset="-128"/>
              </a:rPr>
            </a:br>
            <a:br>
              <a:rPr lang="en-US" altLang="ja-JP" sz="6000" b="1" dirty="0">
                <a:latin typeface="メイリオ" panose="020B0604030504040204" pitchFamily="50" charset="-128"/>
                <a:ea typeface="メイリオ" panose="020B0604030504040204" pitchFamily="50" charset="-128"/>
              </a:rPr>
            </a:br>
            <a:r>
              <a:rPr lang="ja-JP" altLang="en-US" sz="6000" b="1" dirty="0">
                <a:latin typeface="メイリオ" panose="020B0604030504040204" pitchFamily="50" charset="-128"/>
                <a:ea typeface="メイリオ" panose="020B0604030504040204" pitchFamily="50" charset="-128"/>
              </a:rPr>
              <a:t>貸与奨学金</a:t>
            </a:r>
            <a:br>
              <a:rPr lang="en-US" altLang="ja-JP" sz="6000" b="1" dirty="0">
                <a:latin typeface="メイリオ" panose="020B0604030504040204" pitchFamily="50" charset="-128"/>
                <a:ea typeface="メイリオ" panose="020B0604030504040204" pitchFamily="50" charset="-128"/>
              </a:rPr>
            </a:br>
            <a:br>
              <a:rPr lang="en-US" altLang="ja-JP" sz="6000" b="1" dirty="0">
                <a:latin typeface="メイリオ" panose="020B0604030504040204" pitchFamily="50" charset="-128"/>
                <a:ea typeface="メイリオ" panose="020B0604030504040204" pitchFamily="50" charset="-128"/>
              </a:rPr>
            </a:br>
            <a:r>
              <a:rPr lang="ja-JP" altLang="en-US" sz="6000" b="1" dirty="0">
                <a:latin typeface="メイリオ" panose="020B0604030504040204" pitchFamily="50" charset="-128"/>
                <a:ea typeface="メイリオ" panose="020B0604030504040204" pitchFamily="50" charset="-128"/>
              </a:rPr>
              <a:t>採用時説明資料</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txBox="1">
            <a:spLocks/>
          </p:cNvSpPr>
          <p:nvPr/>
        </p:nvSpPr>
        <p:spPr bwMode="auto">
          <a:xfrm>
            <a:off x="128588" y="116433"/>
            <a:ext cx="8137525" cy="576263"/>
          </a:xfrm>
          <a:prstGeom prst="rect">
            <a:avLst/>
          </a:prstGeom>
          <a:no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 ５．奨学金の返還の流れ　</a:t>
            </a:r>
          </a:p>
        </p:txBody>
      </p:sp>
      <p:sp>
        <p:nvSpPr>
          <p:cNvPr id="41988" name="Text Box 44"/>
          <p:cNvSpPr txBox="1">
            <a:spLocks noChangeArrowheads="1"/>
          </p:cNvSpPr>
          <p:nvPr/>
        </p:nvSpPr>
        <p:spPr bwMode="auto">
          <a:xfrm>
            <a:off x="5724128" y="951111"/>
            <a:ext cx="356986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latin typeface="メイリオ" panose="020B0604030504040204" pitchFamily="50" charset="-128"/>
                <a:ea typeface="メイリオ" panose="020B0604030504040204" pitchFamily="50" charset="-128"/>
              </a:rPr>
              <a:t>貸与奨学生のしおり　</a:t>
            </a:r>
            <a:br>
              <a:rPr lang="en-US" altLang="ja-JP" sz="1200" b="1" dirty="0">
                <a:latin typeface="メイリオ" panose="020B0604030504040204" pitchFamily="50" charset="-128"/>
                <a:ea typeface="メイリオ" panose="020B0604030504040204" pitchFamily="50" charset="-128"/>
              </a:rPr>
            </a:br>
            <a:r>
              <a:rPr lang="ja-JP" altLang="en-US" sz="1200" b="1" dirty="0">
                <a:latin typeface="メイリオ" panose="020B0604030504040204" pitchFamily="50" charset="-128"/>
                <a:ea typeface="メイリオ" panose="020B0604030504040204" pitchFamily="50" charset="-128"/>
              </a:rPr>
              <a:t>（全体版）第三部　返還</a:t>
            </a:r>
            <a:endParaRPr lang="en-US" altLang="ja-JP" sz="1200" b="1" dirty="0">
              <a:latin typeface="メイリオ" panose="020B0604030504040204" pitchFamily="50" charset="-128"/>
              <a:ea typeface="メイリオ" panose="020B0604030504040204" pitchFamily="50" charset="-128"/>
            </a:endParaRPr>
          </a:p>
        </p:txBody>
      </p:sp>
      <p:pic>
        <p:nvPicPr>
          <p:cNvPr id="41989"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9673" y="893785"/>
            <a:ext cx="500548" cy="5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コンテンツ プレースホルダー 2"/>
          <p:cNvSpPr txBox="1">
            <a:spLocks/>
          </p:cNvSpPr>
          <p:nvPr/>
        </p:nvSpPr>
        <p:spPr bwMode="auto">
          <a:xfrm>
            <a:off x="1675637" y="2240494"/>
            <a:ext cx="5848691" cy="1354497"/>
          </a:xfrm>
          <a:prstGeom prst="rect">
            <a:avLst/>
          </a:prstGeom>
          <a:solidFill>
            <a:srgbClr val="FFFFCC"/>
          </a:solidFill>
          <a:ln>
            <a:solidFill>
              <a:srgbClr val="FFFFCC"/>
            </a:solidFill>
          </a:ln>
        </p:spPr>
        <p:txBody>
          <a:bodyPr anchor="ctr" anchorCtr="0"/>
          <a:lstStyle>
            <a:lvl1pPr marL="361950" indent="-36195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marL="0" indent="0" eaLnBrk="1" hangingPunct="1">
              <a:spcBef>
                <a:spcPts val="1000"/>
              </a:spcBef>
              <a:spcAft>
                <a:spcPct val="0"/>
              </a:spcAft>
              <a:buClr>
                <a:srgbClr val="FC0128"/>
              </a:buClr>
              <a:buSzPct val="80000"/>
              <a:buNone/>
            </a:pPr>
            <a:r>
              <a:rPr lang="ja-JP" altLang="en-US" sz="2000" b="1" dirty="0">
                <a:latin typeface="Trebuchet MS" pitchFamily="34" charset="0"/>
                <a:ea typeface="メイリオ" pitchFamily="50" charset="-128"/>
                <a:cs typeface="メイリオ" pitchFamily="50" charset="-128"/>
              </a:rPr>
              <a:t>「スカラネット・パーソナル」から、振替用口座（リレー口座）の加入手続きを実施</a:t>
            </a:r>
            <a:endParaRPr lang="en-US" altLang="ja-JP" sz="2000" b="1" dirty="0">
              <a:latin typeface="Trebuchet MS" pitchFamily="34" charset="0"/>
              <a:ea typeface="メイリオ" pitchFamily="50" charset="-128"/>
              <a:cs typeface="メイリオ" pitchFamily="50" charset="-128"/>
            </a:endParaRPr>
          </a:p>
        </p:txBody>
      </p:sp>
      <p:sp>
        <p:nvSpPr>
          <p:cNvPr id="13" name="コンテンツ プレースホルダー 2"/>
          <p:cNvSpPr txBox="1">
            <a:spLocks/>
          </p:cNvSpPr>
          <p:nvPr/>
        </p:nvSpPr>
        <p:spPr bwMode="auto">
          <a:xfrm>
            <a:off x="1691717" y="4204602"/>
            <a:ext cx="5816530" cy="1109633"/>
          </a:xfrm>
          <a:prstGeom prst="rect">
            <a:avLst/>
          </a:prstGeom>
          <a:solidFill>
            <a:srgbClr val="FFFFCC"/>
          </a:solidFill>
          <a:ln>
            <a:solidFill>
              <a:srgbClr val="FFFFCC"/>
            </a:solidFill>
          </a:ln>
        </p:spPr>
        <p:txBody>
          <a:bodyPr anchor="ctr" anchorCtr="0"/>
          <a:lstStyle>
            <a:lvl1pPr marL="361950" indent="-36195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marL="0" indent="0" eaLnBrk="1" hangingPunct="1">
              <a:spcBef>
                <a:spcPts val="1000"/>
              </a:spcBef>
              <a:spcAft>
                <a:spcPct val="0"/>
              </a:spcAft>
              <a:buClr>
                <a:srgbClr val="FC0128"/>
              </a:buClr>
              <a:buSzPct val="80000"/>
              <a:buNone/>
            </a:pPr>
            <a:r>
              <a:rPr lang="ja-JP" altLang="en-US" sz="2000" b="1" dirty="0">
                <a:latin typeface="Trebuchet MS" pitchFamily="34" charset="0"/>
                <a:ea typeface="メイリオ" pitchFamily="50" charset="-128"/>
                <a:cs typeface="メイリオ" pitchFamily="50" charset="-128"/>
              </a:rPr>
              <a:t>貸与終了の翌月から数えて７か月目の</a:t>
            </a:r>
            <a:r>
              <a:rPr lang="en-US" altLang="ja-JP" sz="2000" b="1" dirty="0">
                <a:latin typeface="メイリオ" panose="020B0604030504040204" pitchFamily="50" charset="-128"/>
                <a:ea typeface="メイリオ" panose="020B0604030504040204" pitchFamily="50" charset="-128"/>
                <a:cs typeface="メイリオ" pitchFamily="50" charset="-128"/>
              </a:rPr>
              <a:t>27</a:t>
            </a:r>
            <a:r>
              <a:rPr lang="ja-JP" altLang="en-US" sz="2000" b="1" dirty="0">
                <a:latin typeface="メイリオ" panose="020B0604030504040204" pitchFamily="50" charset="-128"/>
                <a:ea typeface="メイリオ" panose="020B0604030504040204" pitchFamily="50" charset="-128"/>
                <a:cs typeface="メイリオ" pitchFamily="50" charset="-128"/>
              </a:rPr>
              <a:t>日</a:t>
            </a:r>
            <a:r>
              <a:rPr lang="ja-JP" altLang="en-US" sz="2000" b="1" dirty="0">
                <a:latin typeface="Trebuchet MS" pitchFamily="34" charset="0"/>
                <a:ea typeface="メイリオ" pitchFamily="50" charset="-128"/>
                <a:cs typeface="メイリオ" pitchFamily="50" charset="-128"/>
              </a:rPr>
              <a:t>から返還開始</a:t>
            </a:r>
          </a:p>
        </p:txBody>
      </p:sp>
      <p:grpSp>
        <p:nvGrpSpPr>
          <p:cNvPr id="4" name="グループ化 3">
            <a:extLst>
              <a:ext uri="{FF2B5EF4-FFF2-40B4-BE49-F238E27FC236}">
                <a16:creationId xmlns:a16="http://schemas.microsoft.com/office/drawing/2014/main" id="{5A976418-88DE-E5CF-EF73-23C011205E8B}"/>
              </a:ext>
            </a:extLst>
          </p:cNvPr>
          <p:cNvGrpSpPr/>
          <p:nvPr/>
        </p:nvGrpSpPr>
        <p:grpSpPr>
          <a:xfrm>
            <a:off x="3711889" y="5445224"/>
            <a:ext cx="5212051" cy="973252"/>
            <a:chOff x="3824444" y="3895908"/>
            <a:chExt cx="5212051" cy="973252"/>
          </a:xfrm>
        </p:grpSpPr>
        <p:sp>
          <p:nvSpPr>
            <p:cNvPr id="2" name="四角形: 角を丸くする 1">
              <a:extLst>
                <a:ext uri="{FF2B5EF4-FFF2-40B4-BE49-F238E27FC236}">
                  <a16:creationId xmlns:a16="http://schemas.microsoft.com/office/drawing/2014/main" id="{C271DCE6-41B5-8CA5-0E0B-5662CDB56FFB}"/>
                </a:ext>
              </a:extLst>
            </p:cNvPr>
            <p:cNvSpPr/>
            <p:nvPr/>
          </p:nvSpPr>
          <p:spPr bwMode="auto">
            <a:xfrm>
              <a:off x="3824444" y="3895908"/>
              <a:ext cx="5212051" cy="973252"/>
            </a:xfrm>
            <a:prstGeom prst="roundRect">
              <a:avLst/>
            </a:prstGeom>
            <a:solidFill>
              <a:srgbClr val="CCEC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a:ln>
                  <a:noFill/>
                </a:ln>
                <a:solidFill>
                  <a:schemeClr val="tx1"/>
                </a:solidFill>
                <a:effectLst/>
                <a:latin typeface="Times New Roman" charset="0"/>
                <a:ea typeface="ＭＳ Ｐゴシック" pitchFamily="50" charset="-128"/>
              </a:endParaRPr>
            </a:p>
          </p:txBody>
        </p:sp>
        <p:sp>
          <p:nvSpPr>
            <p:cNvPr id="16" name="正方形/長方形 1"/>
            <p:cNvSpPr>
              <a:spLocks noChangeArrowheads="1"/>
            </p:cNvSpPr>
            <p:nvPr/>
          </p:nvSpPr>
          <p:spPr bwMode="auto">
            <a:xfrm>
              <a:off x="3824445" y="3945830"/>
              <a:ext cx="50040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en-US" altLang="ja-JP" sz="1800" b="1" dirty="0">
                  <a:latin typeface="メイリオ" pitchFamily="50" charset="-128"/>
                  <a:ea typeface="メイリオ" pitchFamily="50" charset="-128"/>
                  <a:cs typeface="メイリオ" pitchFamily="50" charset="-128"/>
                </a:rPr>
                <a:t>※2027</a:t>
              </a:r>
              <a:r>
                <a:rPr lang="ja-JP" altLang="en-US" sz="1800" b="1" dirty="0">
                  <a:latin typeface="メイリオ" pitchFamily="50" charset="-128"/>
                  <a:ea typeface="メイリオ" pitchFamily="50" charset="-128"/>
                  <a:cs typeface="メイリオ" pitchFamily="50" charset="-128"/>
                </a:rPr>
                <a:t>年</a:t>
              </a:r>
              <a:r>
                <a:rPr lang="en-US" altLang="ja-JP" sz="1800" b="1" dirty="0">
                  <a:latin typeface="メイリオ" pitchFamily="50" charset="-128"/>
                  <a:ea typeface="メイリオ" pitchFamily="50" charset="-128"/>
                  <a:cs typeface="メイリオ" pitchFamily="50" charset="-128"/>
                </a:rPr>
                <a:t>3</a:t>
              </a:r>
              <a:r>
                <a:rPr lang="ja-JP" altLang="en-US" sz="1800" b="1" dirty="0">
                  <a:latin typeface="メイリオ" pitchFamily="50" charset="-128"/>
                  <a:ea typeface="メイリオ" pitchFamily="50" charset="-128"/>
                  <a:cs typeface="メイリオ" pitchFamily="50" charset="-128"/>
                </a:rPr>
                <a:t>月卒業の場合、</a:t>
              </a:r>
              <a:endParaRPr lang="en-US" altLang="ja-JP" sz="1800" b="1" dirty="0">
                <a:latin typeface="メイリオ" pitchFamily="50" charset="-128"/>
                <a:ea typeface="メイリオ" pitchFamily="50" charset="-128"/>
                <a:cs typeface="メイリオ" pitchFamily="50" charset="-128"/>
              </a:endParaRPr>
            </a:p>
            <a:p>
              <a:pPr eaLnBrk="1" hangingPunct="1">
                <a:spcBef>
                  <a:spcPct val="0"/>
                </a:spcBef>
                <a:spcAft>
                  <a:spcPct val="0"/>
                </a:spcAft>
                <a:buClrTx/>
                <a:buFontTx/>
                <a:buNone/>
              </a:pPr>
              <a:r>
                <a:rPr lang="ja-JP" altLang="en-US" sz="1800" b="1" dirty="0">
                  <a:latin typeface="メイリオ" panose="020B0604030504040204" pitchFamily="50" charset="-128"/>
                  <a:ea typeface="メイリオ" panose="020B0604030504040204" pitchFamily="50" charset="-128"/>
                </a:rPr>
                <a:t>　</a:t>
              </a:r>
              <a:r>
                <a:rPr lang="en-US" altLang="ja-JP" sz="1800" b="1" dirty="0">
                  <a:latin typeface="メイリオ" panose="020B0604030504040204" pitchFamily="50" charset="-128"/>
                  <a:ea typeface="メイリオ" panose="020B0604030504040204" pitchFamily="50" charset="-128"/>
                </a:rPr>
                <a:t>2026</a:t>
              </a:r>
              <a:r>
                <a:rPr lang="ja-JP" altLang="en-US" sz="1800" b="1" dirty="0">
                  <a:latin typeface="メイリオ" panose="020B0604030504040204" pitchFamily="50" charset="-128"/>
                  <a:ea typeface="メイリオ" panose="020B0604030504040204" pitchFamily="50" charset="-128"/>
                </a:rPr>
                <a:t>年</a:t>
              </a:r>
              <a:r>
                <a:rPr lang="en-US" altLang="ja-JP" sz="1800" b="1" dirty="0">
                  <a:latin typeface="メイリオ" panose="020B0604030504040204" pitchFamily="50" charset="-128"/>
                  <a:ea typeface="メイリオ" panose="020B0604030504040204" pitchFamily="50" charset="-128"/>
                </a:rPr>
                <a:t>10</a:t>
              </a:r>
              <a:r>
                <a:rPr lang="ja-JP" altLang="en-US" sz="1800" b="1" dirty="0">
                  <a:latin typeface="メイリオ" panose="020B0604030504040204" pitchFamily="50" charset="-128"/>
                  <a:ea typeface="メイリオ" panose="020B0604030504040204" pitchFamily="50" charset="-128"/>
                </a:rPr>
                <a:t>月以降にリレー口座の加入手続き、</a:t>
              </a:r>
              <a:endParaRPr lang="en-US" altLang="ja-JP" sz="1800" b="1" dirty="0">
                <a:latin typeface="メイリオ" pitchFamily="50" charset="-128"/>
                <a:ea typeface="メイリオ" pitchFamily="50" charset="-128"/>
                <a:cs typeface="メイリオ" pitchFamily="50" charset="-128"/>
              </a:endParaRPr>
            </a:p>
            <a:p>
              <a:pPr eaLnBrk="1" hangingPunct="1">
                <a:spcBef>
                  <a:spcPct val="0"/>
                </a:spcBef>
                <a:spcAft>
                  <a:spcPct val="0"/>
                </a:spcAft>
                <a:buClrTx/>
                <a:buFontTx/>
                <a:buNone/>
              </a:pPr>
              <a:r>
                <a:rPr lang="ja-JP" altLang="en-US" sz="1800" b="1" dirty="0">
                  <a:latin typeface="メイリオ" pitchFamily="50" charset="-128"/>
                  <a:ea typeface="メイリオ" pitchFamily="50" charset="-128"/>
                  <a:cs typeface="メイリオ" pitchFamily="50" charset="-128"/>
                </a:rPr>
                <a:t>　</a:t>
              </a:r>
              <a:r>
                <a:rPr lang="en-US" altLang="ja-JP" sz="1800" b="1" dirty="0">
                  <a:latin typeface="メイリオ" pitchFamily="50" charset="-128"/>
                  <a:ea typeface="メイリオ" pitchFamily="50" charset="-128"/>
                  <a:cs typeface="メイリオ" pitchFamily="50" charset="-128"/>
                </a:rPr>
                <a:t>2027</a:t>
              </a:r>
              <a:r>
                <a:rPr lang="ja-JP" altLang="en-US" sz="1800" b="1" dirty="0">
                  <a:latin typeface="メイリオ" pitchFamily="50" charset="-128"/>
                  <a:ea typeface="メイリオ" pitchFamily="50" charset="-128"/>
                  <a:cs typeface="メイリオ" pitchFamily="50" charset="-128"/>
                </a:rPr>
                <a:t>年</a:t>
              </a:r>
              <a:r>
                <a:rPr lang="en-US" altLang="ja-JP" sz="1800" b="1" dirty="0">
                  <a:latin typeface="メイリオ" pitchFamily="50" charset="-128"/>
                  <a:ea typeface="メイリオ" pitchFamily="50" charset="-128"/>
                  <a:cs typeface="メイリオ" pitchFamily="50" charset="-128"/>
                </a:rPr>
                <a:t>10</a:t>
              </a:r>
              <a:r>
                <a:rPr lang="ja-JP" altLang="en-US" sz="1800" b="1" dirty="0">
                  <a:latin typeface="メイリオ" pitchFamily="50" charset="-128"/>
                  <a:ea typeface="メイリオ" pitchFamily="50" charset="-128"/>
                  <a:cs typeface="メイリオ" pitchFamily="50" charset="-128"/>
                </a:rPr>
                <a:t>月より返還開始</a:t>
              </a:r>
            </a:p>
          </p:txBody>
        </p:sp>
      </p:grpSp>
      <p:sp>
        <p:nvSpPr>
          <p:cNvPr id="19" name="角丸四角形 5"/>
          <p:cNvSpPr>
            <a:spLocks noChangeArrowheads="1"/>
          </p:cNvSpPr>
          <p:nvPr/>
        </p:nvSpPr>
        <p:spPr bwMode="auto">
          <a:xfrm>
            <a:off x="283070" y="1556792"/>
            <a:ext cx="8627009" cy="504825"/>
          </a:xfrm>
          <a:prstGeom prst="roundRect">
            <a:avLst>
              <a:gd name="adj" fmla="val 50000"/>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000" b="1" dirty="0">
                <a:latin typeface="メイリオ" panose="020B0604030504040204" pitchFamily="50" charset="-128"/>
                <a:ea typeface="メイリオ" panose="020B0604030504040204" pitchFamily="50" charset="-128"/>
              </a:rPr>
              <a:t>奨学金の返還は、金融機関の口座からの振替（引落し）により行います。</a:t>
            </a:r>
          </a:p>
        </p:txBody>
      </p:sp>
      <p:sp>
        <p:nvSpPr>
          <p:cNvPr id="3" name="下矢印 2"/>
          <p:cNvSpPr/>
          <p:nvPr/>
        </p:nvSpPr>
        <p:spPr bwMode="auto">
          <a:xfrm>
            <a:off x="4203938" y="3682614"/>
            <a:ext cx="792088" cy="434364"/>
          </a:xfrm>
          <a:prstGeom prst="down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a:ln>
                <a:noFill/>
              </a:ln>
              <a:solidFill>
                <a:schemeClr val="tx1"/>
              </a:solidFill>
              <a:effectLst/>
              <a:latin typeface="Times New Roman" charset="0"/>
              <a:ea typeface="ＭＳ Ｐゴシック" pitchFamily="50" charset="-128"/>
            </a:endParaRPr>
          </a:p>
        </p:txBody>
      </p:sp>
    </p:spTree>
    <p:extLst>
      <p:ext uri="{BB962C8B-B14F-4D97-AF65-F5344CB8AC3E}">
        <p14:creationId xmlns:p14="http://schemas.microsoft.com/office/powerpoint/2010/main" val="166258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txBox="1">
            <a:spLocks/>
          </p:cNvSpPr>
          <p:nvPr/>
        </p:nvSpPr>
        <p:spPr bwMode="auto">
          <a:xfrm>
            <a:off x="128589" y="116432"/>
            <a:ext cx="6747667" cy="504000"/>
          </a:xfrm>
          <a:prstGeom prst="rect">
            <a:avLst/>
          </a:prstGeom>
          <a:solidFill>
            <a:schemeClr val="bg1"/>
          </a:solidFill>
          <a:ln>
            <a:solidFill>
              <a:schemeClr val="bg1"/>
            </a:solid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 ６．返還が困難となったときの救済制度　</a:t>
            </a:r>
          </a:p>
        </p:txBody>
      </p:sp>
      <p:sp>
        <p:nvSpPr>
          <p:cNvPr id="43017" name="コンテンツ プレースホルダー 2"/>
          <p:cNvSpPr txBox="1">
            <a:spLocks/>
          </p:cNvSpPr>
          <p:nvPr/>
        </p:nvSpPr>
        <p:spPr bwMode="auto">
          <a:xfrm>
            <a:off x="107950" y="1072444"/>
            <a:ext cx="561617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Tx/>
              <a:buNone/>
            </a:pPr>
            <a:r>
              <a:rPr lang="ja-JP" altLang="en-US" sz="1800" dirty="0">
                <a:solidFill>
                  <a:schemeClr val="tx1">
                    <a:lumMod val="95000"/>
                    <a:lumOff val="5000"/>
                  </a:schemeClr>
                </a:solidFill>
                <a:latin typeface="メイリオ" pitchFamily="50" charset="-128"/>
                <a:ea typeface="メイリオ" pitchFamily="50" charset="-128"/>
                <a:cs typeface="メイリオ" pitchFamily="50" charset="-128"/>
              </a:rPr>
              <a:t>奨学金の返還が困難な場合、救済制度があります。</a:t>
            </a:r>
          </a:p>
        </p:txBody>
      </p:sp>
      <p:sp>
        <p:nvSpPr>
          <p:cNvPr id="43018" name="角丸四角形 6"/>
          <p:cNvSpPr>
            <a:spLocks noChangeArrowheads="1"/>
          </p:cNvSpPr>
          <p:nvPr/>
        </p:nvSpPr>
        <p:spPr bwMode="auto">
          <a:xfrm>
            <a:off x="107950" y="1700808"/>
            <a:ext cx="8462963" cy="471487"/>
          </a:xfrm>
          <a:prstGeom prst="roundRect">
            <a:avLst>
              <a:gd name="adj" fmla="val 16667"/>
            </a:avLst>
          </a:prstGeom>
          <a:solidFill>
            <a:srgbClr val="FFFFCC"/>
          </a:solidFill>
          <a:ln>
            <a:noFill/>
          </a:ln>
        </p:spPr>
        <p:txBody>
          <a:bodyPr wrap="none" anchor="ct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500" b="1" dirty="0">
                <a:solidFill>
                  <a:schemeClr val="tx1">
                    <a:lumMod val="95000"/>
                    <a:lumOff val="5000"/>
                  </a:schemeClr>
                </a:solidFill>
                <a:latin typeface="Trebuchet MS" pitchFamily="34" charset="0"/>
                <a:ea typeface="メイリオ" pitchFamily="50" charset="-128"/>
                <a:cs typeface="メイリオ" pitchFamily="50" charset="-128"/>
              </a:rPr>
              <a:t>（１）在学猶予：在学している期間、返還する期限を先延ばしにする制度</a:t>
            </a:r>
            <a:endParaRPr lang="en-US" altLang="ja-JP" sz="1500" b="1" dirty="0">
              <a:solidFill>
                <a:schemeClr val="tx1">
                  <a:lumMod val="95000"/>
                  <a:lumOff val="5000"/>
                </a:schemeClr>
              </a:solidFill>
              <a:latin typeface="Trebuchet MS" pitchFamily="34" charset="0"/>
              <a:ea typeface="メイリオ" pitchFamily="50" charset="-128"/>
              <a:cs typeface="メイリオ" pitchFamily="50" charset="-128"/>
            </a:endParaRPr>
          </a:p>
        </p:txBody>
      </p:sp>
      <p:sp>
        <p:nvSpPr>
          <p:cNvPr id="43019" name="角丸四角形 6"/>
          <p:cNvSpPr>
            <a:spLocks noChangeArrowheads="1"/>
          </p:cNvSpPr>
          <p:nvPr/>
        </p:nvSpPr>
        <p:spPr bwMode="auto">
          <a:xfrm>
            <a:off x="107950" y="2476524"/>
            <a:ext cx="8462962" cy="719560"/>
          </a:xfrm>
          <a:prstGeom prst="roundRect">
            <a:avLst>
              <a:gd name="adj" fmla="val 16667"/>
            </a:avLst>
          </a:prstGeom>
          <a:solidFill>
            <a:srgbClr val="FFFFCC"/>
          </a:solidFill>
          <a:ln>
            <a:noFill/>
          </a:ln>
        </p:spPr>
        <p:txBody>
          <a:bodyPr wrap="none" anchor="ct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None/>
            </a:pPr>
            <a:r>
              <a:rPr lang="ja-JP" altLang="en-US" sz="1600" b="1" dirty="0">
                <a:solidFill>
                  <a:schemeClr val="tx1">
                    <a:lumMod val="95000"/>
                    <a:lumOff val="5000"/>
                  </a:schemeClr>
                </a:solidFill>
                <a:latin typeface="Trebuchet MS" pitchFamily="34" charset="0"/>
                <a:ea typeface="メイリオ" pitchFamily="50" charset="-128"/>
                <a:cs typeface="メイリオ" pitchFamily="50" charset="-128"/>
              </a:rPr>
              <a:t>（２）減額返還：</a:t>
            </a:r>
            <a:r>
              <a:rPr lang="ja-JP" altLang="en-US" sz="1600" b="1" dirty="0">
                <a:latin typeface="Trebuchet MS" pitchFamily="34" charset="0"/>
                <a:ea typeface="メイリオ" pitchFamily="50" charset="-128"/>
                <a:cs typeface="メイリオ" pitchFamily="50" charset="-128"/>
              </a:rPr>
              <a:t>月々に返還する金額</a:t>
            </a:r>
            <a:r>
              <a:rPr lang="ja-JP" altLang="en-US" sz="1600" b="1" dirty="0">
                <a:solidFill>
                  <a:schemeClr val="tx1">
                    <a:lumMod val="95000"/>
                    <a:lumOff val="5000"/>
                  </a:schemeClr>
                </a:solidFill>
                <a:latin typeface="Trebuchet MS" pitchFamily="34" charset="0"/>
                <a:ea typeface="メイリオ" pitchFamily="50" charset="-128"/>
                <a:cs typeface="メイリオ" pitchFamily="50" charset="-128"/>
              </a:rPr>
              <a:t>を</a:t>
            </a:r>
            <a:r>
              <a:rPr lang="ja-JP" altLang="en-US" sz="1600" b="1" dirty="0">
                <a:latin typeface="Trebuchet MS" pitchFamily="34" charset="0"/>
                <a:ea typeface="メイリオ" pitchFamily="50" charset="-128"/>
                <a:cs typeface="メイリオ" pitchFamily="50" charset="-128"/>
              </a:rPr>
              <a:t>２／３、 １／２、１／３又は１／４に</a:t>
            </a:r>
            <a:r>
              <a:rPr lang="ja-JP" altLang="en-US" sz="1600" b="1" dirty="0">
                <a:solidFill>
                  <a:schemeClr val="tx1">
                    <a:lumMod val="95000"/>
                    <a:lumOff val="5000"/>
                  </a:schemeClr>
                </a:solidFill>
                <a:latin typeface="Trebuchet MS" pitchFamily="34" charset="0"/>
                <a:ea typeface="メイリオ" pitchFamily="50" charset="-128"/>
                <a:cs typeface="メイリオ" pitchFamily="50" charset="-128"/>
              </a:rPr>
              <a:t>減額し、</a:t>
            </a:r>
            <a:endParaRPr lang="en-US" altLang="ja-JP" sz="1600" b="1" dirty="0">
              <a:solidFill>
                <a:schemeClr val="tx1">
                  <a:lumMod val="95000"/>
                  <a:lumOff val="5000"/>
                </a:schemeClr>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None/>
            </a:pPr>
            <a:r>
              <a:rPr lang="ja-JP" altLang="en-US" sz="1600" b="1" dirty="0">
                <a:solidFill>
                  <a:schemeClr val="tx1">
                    <a:lumMod val="95000"/>
                    <a:lumOff val="5000"/>
                  </a:schemeClr>
                </a:solidFill>
                <a:latin typeface="Trebuchet MS" pitchFamily="34" charset="0"/>
                <a:ea typeface="メイリオ" pitchFamily="50" charset="-128"/>
                <a:cs typeface="メイリオ" pitchFamily="50" charset="-128"/>
              </a:rPr>
              <a:t>　　　　　　　　減額返還適用期間に応じた分の返還期間を延長して返還する制度</a:t>
            </a:r>
          </a:p>
        </p:txBody>
      </p:sp>
      <p:sp>
        <p:nvSpPr>
          <p:cNvPr id="43020" name="角丸四角形 6"/>
          <p:cNvSpPr>
            <a:spLocks noChangeArrowheads="1"/>
          </p:cNvSpPr>
          <p:nvPr/>
        </p:nvSpPr>
        <p:spPr bwMode="auto">
          <a:xfrm>
            <a:off x="107950" y="3468960"/>
            <a:ext cx="8462962" cy="473075"/>
          </a:xfrm>
          <a:prstGeom prst="roundRect">
            <a:avLst>
              <a:gd name="adj" fmla="val 16667"/>
            </a:avLst>
          </a:prstGeom>
          <a:solidFill>
            <a:srgbClr val="FFFFCC"/>
          </a:solidFill>
          <a:ln>
            <a:noFill/>
          </a:ln>
        </p:spPr>
        <p:txBody>
          <a:bodyPr wrap="none" anchor="ct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Tx/>
              <a:buNone/>
            </a:pPr>
            <a:r>
              <a:rPr lang="ja-JP" altLang="en-US" sz="1600" b="1" dirty="0">
                <a:solidFill>
                  <a:schemeClr val="tx1">
                    <a:lumMod val="95000"/>
                    <a:lumOff val="5000"/>
                  </a:schemeClr>
                </a:solidFill>
                <a:latin typeface="Trebuchet MS" pitchFamily="34" charset="0"/>
                <a:ea typeface="メイリオ" pitchFamily="50" charset="-128"/>
                <a:cs typeface="メイリオ" pitchFamily="50" charset="-128"/>
              </a:rPr>
              <a:t>（３）返還期限猶予：返還が困難になったときに、返還する期限を先延ばしにする制度</a:t>
            </a:r>
            <a:endParaRPr lang="en-US" altLang="ja-JP" sz="1600" b="1" dirty="0">
              <a:solidFill>
                <a:schemeClr val="tx1">
                  <a:lumMod val="95000"/>
                  <a:lumOff val="5000"/>
                </a:schemeClr>
              </a:solidFill>
              <a:latin typeface="Trebuchet MS" pitchFamily="34" charset="0"/>
              <a:ea typeface="メイリオ" pitchFamily="50" charset="-128"/>
              <a:cs typeface="メイリオ" pitchFamily="50" charset="-128"/>
            </a:endParaRPr>
          </a:p>
        </p:txBody>
      </p:sp>
      <p:sp>
        <p:nvSpPr>
          <p:cNvPr id="11" name="角丸四角形 7"/>
          <p:cNvSpPr>
            <a:spLocks noChangeArrowheads="1"/>
          </p:cNvSpPr>
          <p:nvPr/>
        </p:nvSpPr>
        <p:spPr bwMode="auto">
          <a:xfrm>
            <a:off x="107950" y="4955415"/>
            <a:ext cx="8568952" cy="648072"/>
          </a:xfrm>
          <a:prstGeom prst="roundRect">
            <a:avLst>
              <a:gd name="adj" fmla="val 50000"/>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12" name="テキスト ボックス 8"/>
          <p:cNvSpPr txBox="1">
            <a:spLocks noChangeArrowheads="1"/>
          </p:cNvSpPr>
          <p:nvPr/>
        </p:nvSpPr>
        <p:spPr bwMode="auto">
          <a:xfrm>
            <a:off x="-6938" y="5085471"/>
            <a:ext cx="8568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None/>
            </a:pPr>
            <a:r>
              <a:rPr lang="ja-JP" altLang="en-US" sz="2200" dirty="0">
                <a:latin typeface="メイリオ" panose="020B0604030504040204" pitchFamily="50" charset="-128"/>
                <a:ea typeface="メイリオ" panose="020B0604030504040204" pitchFamily="50" charset="-128"/>
              </a:rPr>
              <a:t>（２）減額返還や（３）返還期限猶予は、日本学生支援機構に相談</a:t>
            </a:r>
          </a:p>
        </p:txBody>
      </p:sp>
      <p:sp>
        <p:nvSpPr>
          <p:cNvPr id="14" name="角丸四角形 7"/>
          <p:cNvSpPr>
            <a:spLocks noChangeArrowheads="1"/>
          </p:cNvSpPr>
          <p:nvPr/>
        </p:nvSpPr>
        <p:spPr bwMode="auto">
          <a:xfrm>
            <a:off x="128589" y="4149080"/>
            <a:ext cx="8568952" cy="648072"/>
          </a:xfrm>
          <a:prstGeom prst="roundRect">
            <a:avLst>
              <a:gd name="adj" fmla="val 50000"/>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15" name="テキスト ボックス 8"/>
          <p:cNvSpPr txBox="1">
            <a:spLocks noChangeArrowheads="1"/>
          </p:cNvSpPr>
          <p:nvPr/>
        </p:nvSpPr>
        <p:spPr bwMode="auto">
          <a:xfrm>
            <a:off x="0" y="4281191"/>
            <a:ext cx="75900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None/>
            </a:pPr>
            <a:r>
              <a:rPr lang="ja-JP" altLang="en-US" sz="2200" dirty="0">
                <a:latin typeface="メイリオ" panose="020B0604030504040204" pitchFamily="50" charset="-128"/>
                <a:ea typeface="メイリオ" panose="020B0604030504040204" pitchFamily="50" charset="-128"/>
              </a:rPr>
              <a:t>（１）在学猶予は、在籍する学校に相談</a:t>
            </a:r>
          </a:p>
        </p:txBody>
      </p:sp>
      <p:sp>
        <p:nvSpPr>
          <p:cNvPr id="17" name="Text Box 44"/>
          <p:cNvSpPr txBox="1">
            <a:spLocks noChangeArrowheads="1"/>
          </p:cNvSpPr>
          <p:nvPr/>
        </p:nvSpPr>
        <p:spPr bwMode="auto">
          <a:xfrm>
            <a:off x="5974402" y="966267"/>
            <a:ext cx="314987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latin typeface="メイリオ" panose="020B0604030504040204" pitchFamily="50" charset="-128"/>
                <a:ea typeface="メイリオ" panose="020B0604030504040204" pitchFamily="50" charset="-128"/>
              </a:rPr>
              <a:t>貸与奨学生のしおり　</a:t>
            </a:r>
            <a:br>
              <a:rPr lang="en-US" altLang="ja-JP" sz="1200" b="1" dirty="0">
                <a:latin typeface="メイリオ" panose="020B0604030504040204" pitchFamily="50" charset="-128"/>
                <a:ea typeface="メイリオ" panose="020B0604030504040204" pitchFamily="50" charset="-128"/>
              </a:rPr>
            </a:br>
            <a:r>
              <a:rPr lang="ja-JP" altLang="en-US" sz="1200" b="1" dirty="0">
                <a:latin typeface="メイリオ" panose="020B0604030504040204" pitchFamily="50" charset="-128"/>
                <a:ea typeface="メイリオ" panose="020B0604030504040204" pitchFamily="50" charset="-128"/>
              </a:rPr>
              <a:t>（全体版）第三部　返還</a:t>
            </a:r>
            <a:endParaRPr lang="en-US" altLang="ja-JP" sz="1200" b="1" dirty="0">
              <a:latin typeface="メイリオ" panose="020B0604030504040204" pitchFamily="50" charset="-128"/>
              <a:ea typeface="メイリオ" panose="020B0604030504040204" pitchFamily="50" charset="-128"/>
            </a:endParaRPr>
          </a:p>
        </p:txBody>
      </p:sp>
      <p:pic>
        <p:nvPicPr>
          <p:cNvPr id="18"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3854" y="914181"/>
            <a:ext cx="500548" cy="5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8">
            <a:extLst>
              <a:ext uri="{FF2B5EF4-FFF2-40B4-BE49-F238E27FC236}">
                <a16:creationId xmlns:a16="http://schemas.microsoft.com/office/drawing/2014/main" id="{6E2C7CBC-3462-61DD-239D-E62AA3D95A1C}"/>
              </a:ext>
            </a:extLst>
          </p:cNvPr>
          <p:cNvSpPr txBox="1">
            <a:spLocks noChangeArrowheads="1"/>
          </p:cNvSpPr>
          <p:nvPr/>
        </p:nvSpPr>
        <p:spPr bwMode="auto">
          <a:xfrm>
            <a:off x="287524" y="5815238"/>
            <a:ext cx="85689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None/>
            </a:pP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（１）（２）（３）ともに</a:t>
            </a:r>
            <a:r>
              <a:rPr lang="ja-JP" altLang="en-US" sz="2000" dirty="0">
                <a:latin typeface="メイリオ" panose="020B0604030504040204" pitchFamily="50" charset="-128"/>
                <a:ea typeface="メイリオ" panose="020B0604030504040204" pitchFamily="50" charset="-128"/>
                <a:cs typeface="メイリオ" pitchFamily="50" charset="-128"/>
              </a:rPr>
              <a:t>スカラネット・パーソナルから申請できます</a:t>
            </a:r>
            <a:endParaRPr lang="ja-JP" altLang="en-US" sz="20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p:cNvSpPr txBox="1">
            <a:spLocks/>
          </p:cNvSpPr>
          <p:nvPr/>
        </p:nvSpPr>
        <p:spPr bwMode="auto">
          <a:xfrm>
            <a:off x="546100" y="1578000"/>
            <a:ext cx="863441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kumimoji="1" sz="2000" b="1">
                <a:solidFill>
                  <a:schemeClr val="tx1"/>
                </a:solidFill>
                <a:latin typeface="Times New Roman" pitchFamily="18" charset="0"/>
                <a:ea typeface="ＨＧｺﾞｼｯｸE-PRO" pitchFamily="50" charset="-128"/>
              </a:defRPr>
            </a:lvl1pPr>
            <a:lvl2pPr marL="742950" indent="-285750" defTabSz="457200" eaLnBrk="0" hangingPunct="0">
              <a:defRPr kumimoji="1" sz="2000" b="1">
                <a:solidFill>
                  <a:schemeClr val="tx1"/>
                </a:solidFill>
                <a:latin typeface="Times New Roman" pitchFamily="18" charset="0"/>
                <a:ea typeface="ＨＧｺﾞｼｯｸE-PRO" pitchFamily="50" charset="-128"/>
              </a:defRPr>
            </a:lvl2pPr>
            <a:lvl3pPr marL="1143000" indent="-228600" defTabSz="457200" eaLnBrk="0" hangingPunct="0">
              <a:defRPr kumimoji="1" sz="2000" b="1">
                <a:solidFill>
                  <a:schemeClr val="tx1"/>
                </a:solidFill>
                <a:latin typeface="Times New Roman" pitchFamily="18" charset="0"/>
                <a:ea typeface="ＨＧｺﾞｼｯｸE-PRO" pitchFamily="50" charset="-128"/>
              </a:defRPr>
            </a:lvl3pPr>
            <a:lvl4pPr marL="1600200" indent="-228600" defTabSz="457200" eaLnBrk="0" hangingPunct="0">
              <a:defRPr kumimoji="1" sz="2000" b="1">
                <a:solidFill>
                  <a:schemeClr val="tx1"/>
                </a:solidFill>
                <a:latin typeface="Times New Roman" pitchFamily="18" charset="0"/>
                <a:ea typeface="ＨＧｺﾞｼｯｸE-PRO" pitchFamily="50" charset="-128"/>
              </a:defRPr>
            </a:lvl4pPr>
            <a:lvl5pPr marL="2057400" indent="-228600" defTabSz="457200" eaLnBrk="0" hangingPunct="0">
              <a:defRPr kumimoji="1" sz="2000" b="1">
                <a:solidFill>
                  <a:schemeClr val="tx1"/>
                </a:solidFill>
                <a:latin typeface="Times New Roman" pitchFamily="18" charset="0"/>
                <a:ea typeface="ＨＧｺﾞｼｯｸE-PRO" pitchFamily="50" charset="-128"/>
              </a:defRPr>
            </a:lvl5pPr>
            <a:lvl6pPr marL="25146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marL="285750" indent="-285750" eaLnBrk="1" hangingPunct="1">
              <a:spcBef>
                <a:spcPts val="1000"/>
              </a:spcBef>
              <a:buSzPct val="80000"/>
              <a:buFont typeface="Wingdings" panose="05000000000000000000" pitchFamily="2" charset="2"/>
              <a:buChar char="n"/>
              <a:defRPr/>
            </a:pPr>
            <a:r>
              <a:rPr lang="ja-JP" altLang="en-US" sz="2500" b="0" dirty="0">
                <a:latin typeface="メイリオ" panose="020B0604030504040204" pitchFamily="50" charset="-128"/>
                <a:ea typeface="メイリオ" panose="020B0604030504040204" pitchFamily="50" charset="-128"/>
                <a:cs typeface="メイリオ" panose="020B0604030504040204" pitchFamily="50" charset="-128"/>
              </a:rPr>
              <a:t>延滞金の賦課</a:t>
            </a:r>
            <a:endParaRPr lang="en-US" altLang="ja-JP" sz="2500" b="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spcBef>
                <a:spcPts val="1000"/>
              </a:spcBef>
              <a:buSzPct val="80000"/>
              <a:buFont typeface="Wingdings" panose="05000000000000000000" pitchFamily="2" charset="2"/>
              <a:buChar char="n"/>
              <a:defRPr/>
            </a:pPr>
            <a:r>
              <a:rPr lang="ja-JP" altLang="en-US" sz="2500" b="0" dirty="0">
                <a:latin typeface="メイリオ" panose="020B0604030504040204" pitchFamily="50" charset="-128"/>
                <a:ea typeface="メイリオ" panose="020B0604030504040204" pitchFamily="50" charset="-128"/>
                <a:cs typeface="メイリオ" panose="020B0604030504040204" pitchFamily="50" charset="-128"/>
              </a:rPr>
              <a:t>保証機関からの督促（機関保証）</a:t>
            </a:r>
            <a:endParaRPr lang="en-US" altLang="ja-JP" sz="2500" b="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spcBef>
                <a:spcPts val="1000"/>
              </a:spcBef>
              <a:buSzPct val="80000"/>
              <a:buFont typeface="Wingdings" panose="05000000000000000000" pitchFamily="2" charset="2"/>
              <a:buChar char="n"/>
              <a:defRPr/>
            </a:pPr>
            <a:r>
              <a:rPr lang="ja-JP" altLang="en-US" sz="2500" b="0" dirty="0">
                <a:latin typeface="メイリオ" panose="020B0604030504040204" pitchFamily="50" charset="-128"/>
                <a:ea typeface="メイリオ" panose="020B0604030504040204" pitchFamily="50" charset="-128"/>
                <a:cs typeface="メイリオ" panose="020B0604030504040204" pitchFamily="50" charset="-128"/>
              </a:rPr>
              <a:t>連帯保証人・保証人への督促（人的保証）</a:t>
            </a:r>
            <a:endParaRPr lang="en-US" altLang="ja-JP" sz="2500" b="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spcBef>
                <a:spcPts val="1000"/>
              </a:spcBef>
              <a:buSzPct val="80000"/>
              <a:buFont typeface="Wingdings" panose="05000000000000000000" pitchFamily="2" charset="2"/>
              <a:buChar char="n"/>
              <a:defRPr/>
            </a:pPr>
            <a:r>
              <a:rPr lang="ja-JP" altLang="en-US" sz="2500" b="0" dirty="0">
                <a:latin typeface="メイリオ" panose="020B0604030504040204" pitchFamily="50" charset="-128"/>
                <a:ea typeface="メイリオ" panose="020B0604030504040204" pitchFamily="50" charset="-128"/>
                <a:cs typeface="メイリオ" panose="020B0604030504040204" pitchFamily="50" charset="-128"/>
              </a:rPr>
              <a:t>個人信用情報機関への登録</a:t>
            </a:r>
            <a:endParaRPr lang="en-US" altLang="ja-JP" sz="2500" b="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eaLnBrk="1" hangingPunct="1">
              <a:spcBef>
                <a:spcPts val="1000"/>
              </a:spcBef>
              <a:buSzPct val="80000"/>
              <a:buFont typeface="Wingdings" panose="05000000000000000000" pitchFamily="2" charset="2"/>
              <a:buChar char="n"/>
              <a:defRPr/>
            </a:pPr>
            <a:r>
              <a:rPr lang="ja-JP" altLang="en-US" sz="2500" b="0" dirty="0">
                <a:latin typeface="メイリオ" panose="020B0604030504040204" pitchFamily="50" charset="-128"/>
                <a:ea typeface="メイリオ" panose="020B0604030504040204" pitchFamily="50" charset="-128"/>
                <a:cs typeface="メイリオ" panose="020B0604030504040204" pitchFamily="50" charset="-128"/>
              </a:rPr>
              <a:t>裁判所への法的手続き</a:t>
            </a:r>
          </a:p>
          <a:p>
            <a:pPr eaLnBrk="1" hangingPunct="1">
              <a:spcBef>
                <a:spcPts val="1000"/>
              </a:spcBef>
              <a:buClr>
                <a:srgbClr val="FC0128"/>
              </a:buClr>
              <a:buSzPct val="80000"/>
              <a:buFont typeface="Wingdings" pitchFamily="2" charset="2"/>
              <a:buNone/>
              <a:defRPr/>
            </a:pPr>
            <a:r>
              <a:rPr lang="ja-JP" altLang="en-US" sz="1800" b="0" dirty="0">
                <a:solidFill>
                  <a:srgbClr val="404040"/>
                </a:solidFill>
                <a:latin typeface="Trebuchet MS" pitchFamily="34" charset="0"/>
                <a:ea typeface="メイリオ" pitchFamily="50" charset="-128"/>
                <a:cs typeface="メイリオ" pitchFamily="50" charset="-128"/>
              </a:rPr>
              <a:t>など</a:t>
            </a:r>
          </a:p>
        </p:txBody>
      </p:sp>
      <p:sp>
        <p:nvSpPr>
          <p:cNvPr id="44036" name="角丸四角形 5"/>
          <p:cNvSpPr>
            <a:spLocks noChangeArrowheads="1"/>
          </p:cNvSpPr>
          <p:nvPr/>
        </p:nvSpPr>
        <p:spPr bwMode="auto">
          <a:xfrm>
            <a:off x="330200" y="4864100"/>
            <a:ext cx="8345488" cy="504825"/>
          </a:xfrm>
          <a:prstGeom prst="roundRect">
            <a:avLst>
              <a:gd name="adj" fmla="val 50000"/>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dirty="0">
              <a:latin typeface="メイリオ" panose="020B0604030504040204" pitchFamily="50" charset="-128"/>
              <a:ea typeface="メイリオ" panose="020B0604030504040204" pitchFamily="50" charset="-128"/>
            </a:endParaRPr>
          </a:p>
        </p:txBody>
      </p:sp>
      <p:sp>
        <p:nvSpPr>
          <p:cNvPr id="44037" name="テキスト ボックス 6"/>
          <p:cNvSpPr txBox="1">
            <a:spLocks noChangeArrowheads="1"/>
          </p:cNvSpPr>
          <p:nvPr/>
        </p:nvSpPr>
        <p:spPr bwMode="auto">
          <a:xfrm>
            <a:off x="539750" y="4949825"/>
            <a:ext cx="806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000" b="1" dirty="0">
                <a:latin typeface="メイリオ" pitchFamily="50" charset="-128"/>
                <a:ea typeface="メイリオ" pitchFamily="50" charset="-128"/>
                <a:cs typeface="メイリオ" pitchFamily="50" charset="-128"/>
              </a:rPr>
              <a:t>延滞する前に、必ず、日本学生支援機構に相談してください。</a:t>
            </a:r>
          </a:p>
        </p:txBody>
      </p:sp>
      <p:sp>
        <p:nvSpPr>
          <p:cNvPr id="8" name="タイトル 3"/>
          <p:cNvSpPr txBox="1">
            <a:spLocks/>
          </p:cNvSpPr>
          <p:nvPr/>
        </p:nvSpPr>
        <p:spPr bwMode="auto">
          <a:xfrm>
            <a:off x="35496" y="188640"/>
            <a:ext cx="8137525" cy="576263"/>
          </a:xfrm>
          <a:prstGeom prst="rect">
            <a:avLst/>
          </a:prstGeom>
          <a:no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 ７．延滞したとき　</a:t>
            </a:r>
          </a:p>
        </p:txBody>
      </p:sp>
      <p:sp>
        <p:nvSpPr>
          <p:cNvPr id="9" name="Text Box 44"/>
          <p:cNvSpPr txBox="1">
            <a:spLocks noChangeArrowheads="1"/>
          </p:cNvSpPr>
          <p:nvPr/>
        </p:nvSpPr>
        <p:spPr bwMode="auto">
          <a:xfrm>
            <a:off x="5859604" y="968133"/>
            <a:ext cx="325592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latin typeface="メイリオ" panose="020B0604030504040204" pitchFamily="50" charset="-128"/>
                <a:ea typeface="メイリオ" panose="020B0604030504040204" pitchFamily="50" charset="-128"/>
              </a:rPr>
              <a:t>貸与奨学生のしおり　</a:t>
            </a:r>
            <a:br>
              <a:rPr lang="en-US" altLang="ja-JP" sz="1200" b="1" dirty="0">
                <a:latin typeface="メイリオ" panose="020B0604030504040204" pitchFamily="50" charset="-128"/>
                <a:ea typeface="メイリオ" panose="020B0604030504040204" pitchFamily="50" charset="-128"/>
              </a:rPr>
            </a:br>
            <a:r>
              <a:rPr lang="ja-JP" altLang="en-US" sz="1200" b="1" dirty="0">
                <a:latin typeface="メイリオ" panose="020B0604030504040204" pitchFamily="50" charset="-128"/>
                <a:ea typeface="メイリオ" panose="020B0604030504040204" pitchFamily="50" charset="-128"/>
              </a:rPr>
              <a:t>（全体版）第</a:t>
            </a:r>
            <a:r>
              <a:rPr lang="en-US" altLang="ja-JP" sz="1200" b="1" dirty="0">
                <a:latin typeface="メイリオ" panose="020B0604030504040204" pitchFamily="50" charset="-128"/>
                <a:ea typeface="メイリオ" panose="020B0604030504040204" pitchFamily="50" charset="-128"/>
              </a:rPr>
              <a:t>Ⅲ</a:t>
            </a:r>
            <a:r>
              <a:rPr lang="ja-JP" altLang="en-US" sz="1200" b="1" dirty="0">
                <a:latin typeface="メイリオ" panose="020B0604030504040204" pitchFamily="50" charset="-128"/>
                <a:ea typeface="メイリオ" panose="020B0604030504040204" pitchFamily="50" charset="-128"/>
              </a:rPr>
              <a:t>部　返還</a:t>
            </a:r>
            <a:endParaRPr lang="en-US" altLang="ja-JP" sz="1200" b="1" dirty="0">
              <a:latin typeface="メイリオ" panose="020B0604030504040204" pitchFamily="50" charset="-128"/>
              <a:ea typeface="メイリオ" panose="020B0604030504040204" pitchFamily="50" charset="-128"/>
            </a:endParaRPr>
          </a:p>
        </p:txBody>
      </p:sp>
      <p:pic>
        <p:nvPicPr>
          <p:cNvPr id="10"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913104"/>
            <a:ext cx="500548" cy="5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9646" y="3740904"/>
            <a:ext cx="2723519" cy="2784440"/>
          </a:xfrm>
          <a:prstGeom prst="rect">
            <a:avLst/>
          </a:prstGeom>
          <a:ln>
            <a:solidFill>
              <a:schemeClr val="bg1">
                <a:lumMod val="75000"/>
              </a:schemeClr>
            </a:solidFill>
          </a:ln>
        </p:spPr>
      </p:pic>
      <p:sp>
        <p:nvSpPr>
          <p:cNvPr id="2" name="下矢印 1"/>
          <p:cNvSpPr/>
          <p:nvPr/>
        </p:nvSpPr>
        <p:spPr bwMode="auto">
          <a:xfrm rot="19607614">
            <a:off x="1180002" y="3339969"/>
            <a:ext cx="667933" cy="1058689"/>
          </a:xfrm>
          <a:prstGeom prst="downArrow">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a:ln>
                <a:noFill/>
              </a:ln>
              <a:solidFill>
                <a:schemeClr val="tx1"/>
              </a:solidFill>
              <a:effectLst/>
              <a:latin typeface="Times New Roman" charset="0"/>
              <a:ea typeface="ＭＳ Ｐゴシック" pitchFamily="50" charset="-128"/>
            </a:endParaRPr>
          </a:p>
        </p:txBody>
      </p:sp>
      <p:pic>
        <p:nvPicPr>
          <p:cNvPr id="7" name="図 6">
            <a:extLst>
              <a:ext uri="{FF2B5EF4-FFF2-40B4-BE49-F238E27FC236}">
                <a16:creationId xmlns:a16="http://schemas.microsoft.com/office/drawing/2014/main" id="{9B5BF1FB-7FE4-AC5C-7EC9-89A04041D0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25" y="2091376"/>
            <a:ext cx="7777349" cy="1469114"/>
          </a:xfrm>
          <a:prstGeom prst="rect">
            <a:avLst/>
          </a:prstGeom>
        </p:spPr>
      </p:pic>
      <p:pic>
        <p:nvPicPr>
          <p:cNvPr id="19461" name="Picture 43" descr="MC90039786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1044" y="859058"/>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テキスト ボックス 16"/>
          <p:cNvSpPr txBox="1">
            <a:spLocks noChangeArrowheads="1"/>
          </p:cNvSpPr>
          <p:nvPr/>
        </p:nvSpPr>
        <p:spPr bwMode="auto">
          <a:xfrm>
            <a:off x="338460" y="1411872"/>
            <a:ext cx="6330033" cy="584775"/>
          </a:xfrm>
          <a:prstGeom prst="rect">
            <a:avLst/>
          </a:prstGeom>
          <a:solidFill>
            <a:srgbClr val="FFFFCC"/>
          </a:solidFill>
          <a:ln>
            <a:solidFill>
              <a:srgbClr val="FFFFCC"/>
            </a:solidFill>
          </a:ln>
        </p:spPr>
        <p:txBody>
          <a:bodyPr wrap="square">
            <a:spAutoFit/>
          </a:bodyPr>
          <a:lstStyle>
            <a:lvl1pPr marL="342900" indent="-3429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marL="0" lvl="1" eaLnBrk="1" hangingPunct="1">
              <a:spcBef>
                <a:spcPts val="1000"/>
              </a:spcBef>
              <a:spcAft>
                <a:spcPct val="0"/>
              </a:spcAft>
              <a:buClrTx/>
              <a:buSzPct val="80000"/>
              <a:buFontTx/>
              <a:buNone/>
            </a:pPr>
            <a:r>
              <a:rPr lang="ja-JP" altLang="en-US" sz="1600" dirty="0">
                <a:latin typeface="Trebuchet MS" pitchFamily="34" charset="0"/>
                <a:ea typeface="メイリオ" pitchFamily="50" charset="-128"/>
                <a:cs typeface="メイリオ" pitchFamily="50" charset="-128"/>
              </a:rPr>
              <a:t>奨学金情報を確認したり、各種届出などの手続きができます。</a:t>
            </a:r>
            <a:br>
              <a:rPr lang="en-US" altLang="ja-JP" sz="1600" dirty="0">
                <a:latin typeface="Trebuchet MS" pitchFamily="34" charset="0"/>
                <a:ea typeface="メイリオ" pitchFamily="50" charset="-128"/>
                <a:cs typeface="メイリオ" pitchFamily="50" charset="-128"/>
              </a:rPr>
            </a:br>
            <a:r>
              <a:rPr lang="ja-JP" altLang="en-US" sz="1600" dirty="0">
                <a:latin typeface="Trebuchet MS" pitchFamily="34" charset="0"/>
                <a:ea typeface="メイリオ" pitchFamily="50" charset="-128"/>
                <a:cs typeface="メイリオ" pitchFamily="50" charset="-128"/>
              </a:rPr>
              <a:t>「奨学金継続願」の提出もスカラＰＳを通じて行います。</a:t>
            </a:r>
            <a:endParaRPr lang="en-US" altLang="ja-JP" sz="1600" dirty="0">
              <a:latin typeface="Trebuchet MS" pitchFamily="34" charset="0"/>
              <a:ea typeface="メイリオ" pitchFamily="50" charset="-128"/>
              <a:cs typeface="メイリオ" pitchFamily="50" charset="-128"/>
            </a:endParaRPr>
          </a:p>
        </p:txBody>
      </p:sp>
      <p:sp>
        <p:nvSpPr>
          <p:cNvPr id="19463" name="テキスト ボックス 17"/>
          <p:cNvSpPr txBox="1">
            <a:spLocks noChangeArrowheads="1"/>
          </p:cNvSpPr>
          <p:nvPr/>
        </p:nvSpPr>
        <p:spPr bwMode="auto">
          <a:xfrm>
            <a:off x="3944772" y="4436604"/>
            <a:ext cx="4985122" cy="7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lvl="1" eaLnBrk="1" hangingPunct="1">
              <a:spcBef>
                <a:spcPts val="1000"/>
              </a:spcBef>
              <a:spcAft>
                <a:spcPct val="0"/>
              </a:spcAft>
              <a:buClrTx/>
              <a:buSzPct val="80000"/>
              <a:buFontTx/>
              <a:buNone/>
            </a:pPr>
            <a:r>
              <a:rPr lang="ja-JP" altLang="en-US" sz="1800" b="1" dirty="0">
                <a:latin typeface="メイリオ" panose="020B0604030504040204" pitchFamily="50" charset="-128"/>
                <a:ea typeface="メイリオ" panose="020B0604030504040204" pitchFamily="50" charset="-128"/>
              </a:rPr>
              <a:t>スカラＰＳ</a:t>
            </a:r>
            <a:endParaRPr lang="en-US" altLang="ja-JP" sz="1800" b="1" dirty="0">
              <a:latin typeface="メイリオ" panose="020B0604030504040204" pitchFamily="50" charset="-128"/>
              <a:ea typeface="メイリオ" panose="020B0604030504040204" pitchFamily="50" charset="-128"/>
            </a:endParaRPr>
          </a:p>
          <a:p>
            <a:pPr lvl="1" eaLnBrk="1" hangingPunct="1">
              <a:spcBef>
                <a:spcPts val="1000"/>
              </a:spcBef>
              <a:spcAft>
                <a:spcPct val="0"/>
              </a:spcAft>
              <a:buClrTx/>
              <a:buSzPct val="80000"/>
              <a:buFontTx/>
              <a:buNone/>
            </a:pPr>
            <a:r>
              <a:rPr lang="en-US" altLang="ja-JP" sz="1800" b="1" dirty="0">
                <a:latin typeface="メイリオ" panose="020B0604030504040204" pitchFamily="50" charset="-128"/>
                <a:ea typeface="メイリオ" panose="020B0604030504040204" pitchFamily="50" charset="-128"/>
                <a:cs typeface="メイリオ" pitchFamily="50" charset="-128"/>
              </a:rPr>
              <a:t>https://scholar-ps.sas.jasso.go.jp/</a:t>
            </a:r>
          </a:p>
        </p:txBody>
      </p:sp>
      <p:sp>
        <p:nvSpPr>
          <p:cNvPr id="20" name="コンテンツ プレースホルダー 2"/>
          <p:cNvSpPr txBox="1">
            <a:spLocks/>
          </p:cNvSpPr>
          <p:nvPr/>
        </p:nvSpPr>
        <p:spPr bwMode="auto">
          <a:xfrm>
            <a:off x="917129" y="116632"/>
            <a:ext cx="628272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eaLnBrk="0" hangingPunct="0">
              <a:defRPr kumimoji="1" sz="2000" b="1">
                <a:solidFill>
                  <a:schemeClr val="tx1"/>
                </a:solidFill>
                <a:latin typeface="Times New Roman" pitchFamily="18" charset="0"/>
                <a:ea typeface="ＨＧｺﾞｼｯｸE-PRO" pitchFamily="50" charset="-128"/>
              </a:defRPr>
            </a:lvl1pPr>
            <a:lvl2pPr marL="742950" indent="-285750" defTabSz="457200" eaLnBrk="0" hangingPunct="0">
              <a:defRPr kumimoji="1" sz="2000" b="1">
                <a:solidFill>
                  <a:schemeClr val="tx1"/>
                </a:solidFill>
                <a:latin typeface="Times New Roman" pitchFamily="18" charset="0"/>
                <a:ea typeface="ＨＧｺﾞｼｯｸE-PRO" pitchFamily="50" charset="-128"/>
              </a:defRPr>
            </a:lvl2pPr>
            <a:lvl3pPr marL="1143000" indent="-228600" defTabSz="457200" eaLnBrk="0" hangingPunct="0">
              <a:defRPr kumimoji="1" sz="2000" b="1">
                <a:solidFill>
                  <a:schemeClr val="tx1"/>
                </a:solidFill>
                <a:latin typeface="Times New Roman" pitchFamily="18" charset="0"/>
                <a:ea typeface="ＨＧｺﾞｼｯｸE-PRO" pitchFamily="50" charset="-128"/>
              </a:defRPr>
            </a:lvl3pPr>
            <a:lvl4pPr marL="1600200" indent="-228600" defTabSz="457200" eaLnBrk="0" hangingPunct="0">
              <a:defRPr kumimoji="1" sz="2000" b="1">
                <a:solidFill>
                  <a:schemeClr val="tx1"/>
                </a:solidFill>
                <a:latin typeface="Times New Roman" pitchFamily="18" charset="0"/>
                <a:ea typeface="ＨＧｺﾞｼｯｸE-PRO" pitchFamily="50" charset="-128"/>
              </a:defRPr>
            </a:lvl4pPr>
            <a:lvl5pPr marL="2057400" indent="-228600" defTabSz="457200" eaLnBrk="0" hangingPunct="0">
              <a:defRPr kumimoji="1" sz="2000" b="1">
                <a:solidFill>
                  <a:schemeClr val="tx1"/>
                </a:solidFill>
                <a:latin typeface="Times New Roman" pitchFamily="18" charset="0"/>
                <a:ea typeface="ＨＧｺﾞｼｯｸE-PRO" pitchFamily="50" charset="-128"/>
              </a:defRPr>
            </a:lvl5pPr>
            <a:lvl6pPr marL="25146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marL="0" indent="0" eaLnBrk="1" hangingPunct="1">
              <a:spcBef>
                <a:spcPts val="1000"/>
              </a:spcBef>
              <a:buSzPct val="80000"/>
              <a:defRPr/>
            </a:pPr>
            <a:r>
              <a:rPr lang="ja-JP" altLang="en-US" b="0" kern="0" dirty="0">
                <a:latin typeface="メイリオ" panose="020B0604030504040204" pitchFamily="50" charset="-128"/>
                <a:ea typeface="メイリオ" panose="020B0604030504040204" pitchFamily="50" charset="-128"/>
                <a:cs typeface="+mn-cs"/>
              </a:rPr>
              <a:t>スカラネット・パーソナル（スカラＰＳ）とは</a:t>
            </a:r>
          </a:p>
        </p:txBody>
      </p:sp>
      <p:pic>
        <p:nvPicPr>
          <p:cNvPr id="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44624"/>
            <a:ext cx="8096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0"/>
          <p:cNvSpPr txBox="1">
            <a:spLocks noChangeArrowheads="1"/>
          </p:cNvSpPr>
          <p:nvPr/>
        </p:nvSpPr>
        <p:spPr bwMode="auto">
          <a:xfrm>
            <a:off x="195809" y="415697"/>
            <a:ext cx="1225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200" dirty="0">
                <a:latin typeface="メイリオ" panose="020B0604030504040204" pitchFamily="50" charset="-128"/>
                <a:ea typeface="メイリオ" panose="020B0604030504040204" pitchFamily="50" charset="-128"/>
              </a:rPr>
              <a:t>用語説明</a:t>
            </a:r>
          </a:p>
        </p:txBody>
      </p:sp>
      <p:sp>
        <p:nvSpPr>
          <p:cNvPr id="17" name="Text Box 44"/>
          <p:cNvSpPr txBox="1">
            <a:spLocks noChangeArrowheads="1"/>
          </p:cNvSpPr>
          <p:nvPr/>
        </p:nvSpPr>
        <p:spPr bwMode="auto">
          <a:xfrm>
            <a:off x="4734744" y="851684"/>
            <a:ext cx="439248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latin typeface="メイリオ" panose="020B0604030504040204" pitchFamily="50" charset="-128"/>
                <a:ea typeface="メイリオ" panose="020B0604030504040204" pitchFamily="50" charset="-128"/>
              </a:rPr>
              <a:t>貸与奨学生のしおり</a:t>
            </a:r>
            <a:br>
              <a:rPr lang="en-US" altLang="ja-JP" sz="1200" b="1" dirty="0">
                <a:latin typeface="メイリオ" panose="020B0604030504040204" pitchFamily="50" charset="-128"/>
                <a:ea typeface="メイリオ" panose="020B0604030504040204" pitchFamily="50" charset="-128"/>
              </a:rPr>
            </a:br>
            <a:r>
              <a:rPr lang="ja-JP" altLang="en-US" sz="1200" b="1" dirty="0">
                <a:latin typeface="メイリオ" panose="020B0604030504040204" pitchFamily="50" charset="-128"/>
                <a:ea typeface="メイリオ" panose="020B0604030504040204" pitchFamily="50" charset="-128"/>
              </a:rPr>
              <a:t>（全体版）   </a:t>
            </a:r>
            <a:r>
              <a:rPr lang="en-US" altLang="ja-JP" sz="1200" b="1" dirty="0">
                <a:latin typeface="メイリオ" panose="020B0604030504040204" pitchFamily="50" charset="-128"/>
                <a:ea typeface="メイリオ" panose="020B0604030504040204" pitchFamily="50" charset="-128"/>
              </a:rPr>
              <a:t>97</a:t>
            </a:r>
            <a:r>
              <a:rPr lang="ja-JP" altLang="en-US"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98</a:t>
            </a:r>
            <a:r>
              <a:rPr lang="ja-JP" altLang="en-US" sz="1200" b="1" dirty="0">
                <a:latin typeface="メイリオ" panose="020B0604030504040204" pitchFamily="50" charset="-128"/>
                <a:ea typeface="メイリオ" panose="020B0604030504040204" pitchFamily="50" charset="-128"/>
              </a:rPr>
              <a:t>ページ</a:t>
            </a:r>
            <a:endParaRPr lang="en-US" altLang="ja-JP" sz="1200" b="1" strike="sngStrike" dirty="0">
              <a:latin typeface="メイリオ" panose="020B0604030504040204" pitchFamily="50" charset="-128"/>
              <a:ea typeface="メイリオ" panose="020B0604030504040204" pitchFamily="50" charset="-128"/>
            </a:endParaRPr>
          </a:p>
        </p:txBody>
      </p:sp>
      <p:sp>
        <p:nvSpPr>
          <p:cNvPr id="19467" name="正方形/長方形 2"/>
          <p:cNvSpPr>
            <a:spLocks noChangeArrowheads="1"/>
          </p:cNvSpPr>
          <p:nvPr/>
        </p:nvSpPr>
        <p:spPr bwMode="auto">
          <a:xfrm>
            <a:off x="644757" y="2115377"/>
            <a:ext cx="2559091" cy="1418321"/>
          </a:xfrm>
          <a:prstGeom prst="rect">
            <a:avLst/>
          </a:prstGeom>
          <a:noFill/>
          <a:ln w="476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solidFill>
                <a:srgbClr val="FF0000"/>
              </a:solidFill>
              <a:latin typeface="Times New Roman" pitchFamily="18" charset="0"/>
              <a:ea typeface="ＭＳ Ｐゴシック" pitchFamily="50" charset="-128"/>
            </a:endParaRPr>
          </a:p>
        </p:txBody>
      </p:sp>
      <p:sp>
        <p:nvSpPr>
          <p:cNvPr id="19469" name="正方形/長方形 19"/>
          <p:cNvSpPr>
            <a:spLocks noChangeArrowheads="1"/>
          </p:cNvSpPr>
          <p:nvPr/>
        </p:nvSpPr>
        <p:spPr bwMode="auto">
          <a:xfrm>
            <a:off x="3271478" y="5414916"/>
            <a:ext cx="907678" cy="202446"/>
          </a:xfrm>
          <a:prstGeom prst="rect">
            <a:avLst/>
          </a:prstGeom>
          <a:noFill/>
          <a:ln w="476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solidFill>
                <a:srgbClr val="FF0000"/>
              </a:solidFill>
              <a:latin typeface="Times New Roman" pitchFamily="18" charset="0"/>
              <a:ea typeface="ＭＳ Ｐゴシック" pitchFamily="50" charset="-128"/>
            </a:endParaRPr>
          </a:p>
        </p:txBody>
      </p:sp>
      <p:sp>
        <p:nvSpPr>
          <p:cNvPr id="19470" name="円形吹き出し 5"/>
          <p:cNvSpPr>
            <a:spLocks noChangeArrowheads="1"/>
          </p:cNvSpPr>
          <p:nvPr/>
        </p:nvSpPr>
        <p:spPr bwMode="auto">
          <a:xfrm>
            <a:off x="5281960" y="5446128"/>
            <a:ext cx="1738312" cy="699518"/>
          </a:xfrm>
          <a:prstGeom prst="wedgeEllipseCallout">
            <a:avLst>
              <a:gd name="adj1" fmla="val -102480"/>
              <a:gd name="adj2" fmla="val -34315"/>
            </a:avLst>
          </a:prstGeom>
          <a:solidFill>
            <a:schemeClr val="bg1"/>
          </a:solidFill>
          <a:ln w="38100" algn="ctr">
            <a:solidFill>
              <a:schemeClr val="accent1"/>
            </a:solidFill>
            <a:miter lim="800000"/>
            <a:headEnd/>
            <a:tailEnd/>
          </a:ln>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ログイン・</a:t>
            </a:r>
            <a:endParaRPr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spcAft>
                <a:spcPct val="0"/>
              </a:spcAft>
              <a:buClrTx/>
              <a:buFontTx/>
              <a:buNone/>
            </a:pP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新規登録ボタン</a:t>
            </a:r>
          </a:p>
        </p:txBody>
      </p:sp>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6336" y="3861048"/>
            <a:ext cx="879455" cy="879455"/>
          </a:xfrm>
          <a:prstGeom prst="rect">
            <a:avLst/>
          </a:prstGeom>
          <a:ln w="1587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8482678-997D-72DD-50F5-08CA80C18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223" y="2486248"/>
            <a:ext cx="5319149" cy="1257657"/>
          </a:xfrm>
          <a:prstGeom prst="rect">
            <a:avLst/>
          </a:prstGeom>
        </p:spPr>
      </p:pic>
      <p:sp>
        <p:nvSpPr>
          <p:cNvPr id="20483" name="Text Box 44"/>
          <p:cNvSpPr txBox="1">
            <a:spLocks noChangeArrowheads="1"/>
          </p:cNvSpPr>
          <p:nvPr/>
        </p:nvSpPr>
        <p:spPr bwMode="auto">
          <a:xfrm>
            <a:off x="5004048" y="924868"/>
            <a:ext cx="392566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latin typeface="メイリオ" panose="020B0604030504040204" pitchFamily="50" charset="-128"/>
                <a:ea typeface="メイリオ" panose="020B0604030504040204" pitchFamily="50" charset="-128"/>
              </a:rPr>
              <a:t>貸与奨学生のしおり</a:t>
            </a:r>
            <a:br>
              <a:rPr lang="en-US" altLang="ja-JP" sz="1200" b="1" dirty="0">
                <a:latin typeface="メイリオ" panose="020B0604030504040204" pitchFamily="50" charset="-128"/>
                <a:ea typeface="メイリオ" panose="020B0604030504040204" pitchFamily="50" charset="-128"/>
              </a:rPr>
            </a:br>
            <a:r>
              <a:rPr lang="ja-JP" altLang="en-US" sz="1200" b="1" dirty="0">
                <a:latin typeface="メイリオ" panose="020B0604030504040204" pitchFamily="50" charset="-128"/>
                <a:ea typeface="メイリオ" panose="020B0604030504040204" pitchFamily="50" charset="-128"/>
              </a:rPr>
              <a:t>（ダイジェスト版）</a:t>
            </a:r>
            <a:r>
              <a:rPr lang="en-US" altLang="ja-JP" sz="1200" b="1" dirty="0">
                <a:latin typeface="メイリオ" panose="020B0604030504040204" pitchFamily="50" charset="-128"/>
                <a:ea typeface="メイリオ" panose="020B0604030504040204" pitchFamily="50" charset="-128"/>
              </a:rPr>
              <a:t>2</a:t>
            </a:r>
            <a:r>
              <a:rPr lang="ja-JP" altLang="en-US" sz="1200" b="1" dirty="0">
                <a:latin typeface="メイリオ" panose="020B0604030504040204" pitchFamily="50" charset="-128"/>
                <a:ea typeface="メイリオ" panose="020B0604030504040204" pitchFamily="50" charset="-128"/>
              </a:rPr>
              <a:t>ページ（全体版）</a:t>
            </a:r>
            <a:r>
              <a:rPr lang="en-US" altLang="ja-JP" sz="1200" b="1" dirty="0">
                <a:latin typeface="メイリオ" panose="020B0604030504040204" pitchFamily="50" charset="-128"/>
                <a:ea typeface="メイリオ" panose="020B0604030504040204" pitchFamily="50" charset="-128"/>
              </a:rPr>
              <a:t>99</a:t>
            </a:r>
            <a:r>
              <a:rPr lang="ja-JP" altLang="en-US" sz="1200" b="1" dirty="0">
                <a:latin typeface="メイリオ" panose="020B0604030504040204" pitchFamily="50" charset="-128"/>
                <a:ea typeface="メイリオ" panose="020B0604030504040204" pitchFamily="50" charset="-128"/>
              </a:rPr>
              <a:t>ページ</a:t>
            </a:r>
            <a:endParaRPr lang="en-US" altLang="ja-JP" sz="1200" b="1" dirty="0">
              <a:latin typeface="メイリオ" panose="020B0604030504040204" pitchFamily="50" charset="-128"/>
              <a:ea typeface="メイリオ" panose="020B0604030504040204" pitchFamily="50" charset="-128"/>
            </a:endParaRPr>
          </a:p>
        </p:txBody>
      </p:sp>
      <p:pic>
        <p:nvPicPr>
          <p:cNvPr id="20484" name="Picture 43" descr="MC90039786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7795" y="940841"/>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テキスト ボックス 16"/>
          <p:cNvSpPr txBox="1">
            <a:spLocks noChangeArrowheads="1"/>
          </p:cNvSpPr>
          <p:nvPr/>
        </p:nvSpPr>
        <p:spPr bwMode="auto">
          <a:xfrm>
            <a:off x="365737" y="1540616"/>
            <a:ext cx="8209284" cy="707886"/>
          </a:xfrm>
          <a:prstGeom prst="rect">
            <a:avLst/>
          </a:prstGeom>
          <a:solidFill>
            <a:srgbClr val="FFFFCC"/>
          </a:solidFill>
          <a:ln>
            <a:noFill/>
          </a:ln>
        </p:spPr>
        <p:txBody>
          <a:bodyPr wrap="square">
            <a:spAutoFit/>
          </a:bodyPr>
          <a:lstStyle>
            <a:lvl1pPr marL="342900" indent="-3429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lvl="1" eaLnBrk="1" hangingPunct="1">
              <a:spcBef>
                <a:spcPts val="1000"/>
              </a:spcBef>
              <a:spcAft>
                <a:spcPct val="0"/>
              </a:spcAft>
              <a:buClrTx/>
              <a:buSzPct val="80000"/>
              <a:buFontTx/>
              <a:buNone/>
            </a:pPr>
            <a:r>
              <a:rPr lang="ja-JP" altLang="en-US" sz="2000" dirty="0">
                <a:solidFill>
                  <a:schemeClr val="tx1">
                    <a:lumMod val="95000"/>
                    <a:lumOff val="5000"/>
                  </a:schemeClr>
                </a:solidFill>
                <a:latin typeface="Trebuchet MS" pitchFamily="34" charset="0"/>
                <a:ea typeface="メイリオ" pitchFamily="50" charset="-128"/>
                <a:cs typeface="メイリオ" pitchFamily="50" charset="-128"/>
              </a:rPr>
              <a:t>貸与月額等の条件を設定することで、返還総額や返還回数、毎月の返還額などについて試算を行うことができるシステムです。</a:t>
            </a:r>
          </a:p>
        </p:txBody>
      </p:sp>
      <p:sp>
        <p:nvSpPr>
          <p:cNvPr id="20486" name="テキスト ボックス 17"/>
          <p:cNvSpPr txBox="1">
            <a:spLocks noChangeArrowheads="1"/>
          </p:cNvSpPr>
          <p:nvPr/>
        </p:nvSpPr>
        <p:spPr bwMode="auto">
          <a:xfrm>
            <a:off x="-324544" y="5731850"/>
            <a:ext cx="6515342" cy="7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lvl="1" eaLnBrk="1" hangingPunct="1">
              <a:spcBef>
                <a:spcPts val="1000"/>
              </a:spcBef>
              <a:spcAft>
                <a:spcPct val="0"/>
              </a:spcAft>
              <a:buClrTx/>
              <a:buSzPct val="80000"/>
              <a:buFontTx/>
              <a:buNone/>
            </a:pPr>
            <a:r>
              <a:rPr lang="ja-JP" altLang="en-US" sz="1800" b="1" dirty="0">
                <a:latin typeface="メイリオ" panose="020B0604030504040204" pitchFamily="50" charset="-128"/>
                <a:ea typeface="メイリオ" panose="020B0604030504040204" pitchFamily="50" charset="-128"/>
              </a:rPr>
              <a:t>奨学金貸与・返還シミュレーション</a:t>
            </a:r>
            <a:endParaRPr lang="en-US" altLang="ja-JP" sz="1800" dirty="0">
              <a:latin typeface="メイリオ" panose="020B0604030504040204" pitchFamily="50" charset="-128"/>
              <a:ea typeface="メイリオ" panose="020B0604030504040204" pitchFamily="50" charset="-128"/>
              <a:cs typeface="メイリオ" pitchFamily="50" charset="-128"/>
            </a:endParaRPr>
          </a:p>
          <a:p>
            <a:pPr lvl="1" eaLnBrk="1" hangingPunct="1">
              <a:spcBef>
                <a:spcPts val="1000"/>
              </a:spcBef>
              <a:spcAft>
                <a:spcPct val="0"/>
              </a:spcAft>
              <a:buClrTx/>
              <a:buSzPct val="80000"/>
              <a:buFontTx/>
              <a:buNone/>
            </a:pPr>
            <a:r>
              <a:rPr lang="en-US" altLang="ja-JP" sz="1800" b="1" dirty="0">
                <a:latin typeface="メイリオ" panose="020B0604030504040204" pitchFamily="50" charset="-128"/>
                <a:ea typeface="メイリオ" panose="020B0604030504040204" pitchFamily="50" charset="-128"/>
              </a:rPr>
              <a:t>https://simulation.sas.jasso.go.jp/simulation/ </a:t>
            </a:r>
            <a:endParaRPr lang="ja-JP" altLang="en-US" sz="1800" dirty="0">
              <a:latin typeface="メイリオ" panose="020B0604030504040204" pitchFamily="50" charset="-128"/>
              <a:ea typeface="メイリオ" panose="020B0604030504040204" pitchFamily="50" charset="-128"/>
              <a:cs typeface="メイリオ" pitchFamily="50" charset="-128"/>
            </a:endParaRPr>
          </a:p>
        </p:txBody>
      </p:sp>
      <p:pic>
        <p:nvPicPr>
          <p:cNvPr id="2049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454" y="53451"/>
            <a:ext cx="8096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91" name="テキスト ボックス 12"/>
          <p:cNvSpPr txBox="1">
            <a:spLocks noChangeArrowheads="1"/>
          </p:cNvSpPr>
          <p:nvPr/>
        </p:nvSpPr>
        <p:spPr bwMode="auto">
          <a:xfrm>
            <a:off x="395536" y="441539"/>
            <a:ext cx="1225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200" dirty="0">
                <a:latin typeface="メイリオ" panose="020B0604030504040204" pitchFamily="50" charset="-128"/>
                <a:ea typeface="メイリオ" panose="020B0604030504040204" pitchFamily="50" charset="-128"/>
              </a:rPr>
              <a:t>用語説明</a:t>
            </a:r>
          </a:p>
        </p:txBody>
      </p:sp>
      <p:sp>
        <p:nvSpPr>
          <p:cNvPr id="20" name="コンテンツ プレースホルダー 2"/>
          <p:cNvSpPr txBox="1">
            <a:spLocks/>
          </p:cNvSpPr>
          <p:nvPr/>
        </p:nvSpPr>
        <p:spPr bwMode="auto">
          <a:xfrm>
            <a:off x="1190092" y="165100"/>
            <a:ext cx="6475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eaLnBrk="0" hangingPunct="0">
              <a:defRPr kumimoji="1" sz="2000" b="1">
                <a:solidFill>
                  <a:schemeClr val="tx1"/>
                </a:solidFill>
                <a:latin typeface="Times New Roman" pitchFamily="18" charset="0"/>
                <a:ea typeface="ＨＧｺﾞｼｯｸE-PRO" pitchFamily="50" charset="-128"/>
              </a:defRPr>
            </a:lvl1pPr>
            <a:lvl2pPr marL="742950" indent="-285750" defTabSz="457200" eaLnBrk="0" hangingPunct="0">
              <a:defRPr kumimoji="1" sz="2000" b="1">
                <a:solidFill>
                  <a:schemeClr val="tx1"/>
                </a:solidFill>
                <a:latin typeface="Times New Roman" pitchFamily="18" charset="0"/>
                <a:ea typeface="ＨＧｺﾞｼｯｸE-PRO" pitchFamily="50" charset="-128"/>
              </a:defRPr>
            </a:lvl2pPr>
            <a:lvl3pPr marL="1143000" indent="-228600" defTabSz="457200" eaLnBrk="0" hangingPunct="0">
              <a:defRPr kumimoji="1" sz="2000" b="1">
                <a:solidFill>
                  <a:schemeClr val="tx1"/>
                </a:solidFill>
                <a:latin typeface="Times New Roman" pitchFamily="18" charset="0"/>
                <a:ea typeface="ＨＧｺﾞｼｯｸE-PRO" pitchFamily="50" charset="-128"/>
              </a:defRPr>
            </a:lvl3pPr>
            <a:lvl4pPr marL="1600200" indent="-228600" defTabSz="457200" eaLnBrk="0" hangingPunct="0">
              <a:defRPr kumimoji="1" sz="2000" b="1">
                <a:solidFill>
                  <a:schemeClr val="tx1"/>
                </a:solidFill>
                <a:latin typeface="Times New Roman" pitchFamily="18" charset="0"/>
                <a:ea typeface="ＨＧｺﾞｼｯｸE-PRO" pitchFamily="50" charset="-128"/>
              </a:defRPr>
            </a:lvl4pPr>
            <a:lvl5pPr marL="2057400" indent="-228600" defTabSz="457200" eaLnBrk="0" hangingPunct="0">
              <a:defRPr kumimoji="1" sz="2000" b="1">
                <a:solidFill>
                  <a:schemeClr val="tx1"/>
                </a:solidFill>
                <a:latin typeface="Times New Roman" pitchFamily="18" charset="0"/>
                <a:ea typeface="ＨＧｺﾞｼｯｸE-PRO" pitchFamily="50" charset="-128"/>
              </a:defRPr>
            </a:lvl5pPr>
            <a:lvl6pPr marL="25146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marL="0" indent="0" eaLnBrk="1" hangingPunct="1">
              <a:spcBef>
                <a:spcPts val="1000"/>
              </a:spcBef>
              <a:buSzPct val="80000"/>
              <a:defRPr/>
            </a:pPr>
            <a:r>
              <a:rPr lang="ja-JP" altLang="en-US" sz="2300" b="0" kern="0" dirty="0">
                <a:latin typeface="メイリオ" panose="020B0604030504040204" pitchFamily="50" charset="-128"/>
                <a:ea typeface="メイリオ" panose="020B0604030504040204" pitchFamily="50" charset="-128"/>
                <a:cs typeface="+mn-cs"/>
              </a:rPr>
              <a:t>奨学金貸与・返還シミュレーションとは</a:t>
            </a:r>
          </a:p>
        </p:txBody>
      </p:sp>
      <p:sp>
        <p:nvSpPr>
          <p:cNvPr id="19" name="正方形/長方形 2"/>
          <p:cNvSpPr>
            <a:spLocks noChangeArrowheads="1"/>
          </p:cNvSpPr>
          <p:nvPr/>
        </p:nvSpPr>
        <p:spPr bwMode="auto">
          <a:xfrm>
            <a:off x="4572000" y="2579212"/>
            <a:ext cx="2515558" cy="1160093"/>
          </a:xfrm>
          <a:prstGeom prst="rect">
            <a:avLst/>
          </a:prstGeom>
          <a:noFill/>
          <a:ln w="476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solidFill>
                <a:srgbClr val="FF0000"/>
              </a:solidFill>
              <a:latin typeface="Times New Roman" pitchFamily="18" charset="0"/>
              <a:ea typeface="ＭＳ Ｐゴシック" pitchFamily="50" charset="-128"/>
            </a:endParaRPr>
          </a:p>
        </p:txBody>
      </p:sp>
      <p:sp>
        <p:nvSpPr>
          <p:cNvPr id="21" name="角丸四角形 5"/>
          <p:cNvSpPr>
            <a:spLocks noChangeArrowheads="1"/>
          </p:cNvSpPr>
          <p:nvPr/>
        </p:nvSpPr>
        <p:spPr bwMode="auto">
          <a:xfrm>
            <a:off x="1987371" y="4202600"/>
            <a:ext cx="2689657" cy="929300"/>
          </a:xfrm>
          <a:prstGeom prst="cloudCallout">
            <a:avLst>
              <a:gd name="adj1" fmla="val 55591"/>
              <a:gd name="adj2" fmla="val -87481"/>
            </a:avLst>
          </a:prstGeom>
          <a:solidFill>
            <a:srgbClr val="CCECFF"/>
          </a:solidFill>
          <a:ln w="9525" algn="ctr">
            <a:noFill/>
            <a:miter lim="800000"/>
            <a:headEnd/>
            <a:tailEnd/>
          </a:ln>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登録の手続きは</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spcAft>
                <a:spcPct val="0"/>
              </a:spcAft>
              <a:buClrTx/>
              <a:buFontTx/>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必要ありません</a:t>
            </a:r>
          </a:p>
        </p:txBody>
      </p:sp>
      <p:pic>
        <p:nvPicPr>
          <p:cNvPr id="15" name="図 14"/>
          <p:cNvPicPr>
            <a:picLocks noChangeAspect="1"/>
          </p:cNvPicPr>
          <p:nvPr/>
        </p:nvPicPr>
        <p:blipFill>
          <a:blip r:embed="rId6"/>
          <a:stretch>
            <a:fillRect/>
          </a:stretch>
        </p:blipFill>
        <p:spPr>
          <a:xfrm>
            <a:off x="6190798" y="4070015"/>
            <a:ext cx="2362104" cy="1947312"/>
          </a:xfrm>
          <a:prstGeom prst="rect">
            <a:avLst/>
          </a:prstGeom>
          <a:ln>
            <a:solidFill>
              <a:schemeClr val="tx1"/>
            </a:solidFill>
          </a:ln>
        </p:spPr>
      </p:pic>
      <p:sp>
        <p:nvSpPr>
          <p:cNvPr id="22531" name="右矢印 1"/>
          <p:cNvSpPr>
            <a:spLocks noChangeArrowheads="1"/>
          </p:cNvSpPr>
          <p:nvPr/>
        </p:nvSpPr>
        <p:spPr bwMode="auto">
          <a:xfrm rot="5400000">
            <a:off x="4827795" y="4018690"/>
            <a:ext cx="1622484" cy="1063720"/>
          </a:xfrm>
          <a:prstGeom prst="bentUpArrow">
            <a:avLst>
              <a:gd name="adj1" fmla="val 25000"/>
              <a:gd name="adj2" fmla="val 31583"/>
              <a:gd name="adj3" fmla="val 25000"/>
            </a:avLst>
          </a:prstGeom>
          <a:solidFill>
            <a:srgbClr val="FF0000"/>
          </a:solidFill>
          <a:ln>
            <a:noFill/>
          </a:ln>
        </p:spPr>
        <p:txBody>
          <a:bodyPr wrap="none"/>
          <a:lstStyle>
            <a:lvl1pPr>
              <a:defRPr kumimoji="1">
                <a:solidFill>
                  <a:schemeClr val="tx1"/>
                </a:solidFill>
                <a:latin typeface="ＨＧｺﾞｼｯｸE-PRO"/>
                <a:ea typeface="ＨＧｺﾞｼｯｸE-PRO"/>
                <a:cs typeface="ＨＧｺﾞｼｯｸE-PRO"/>
              </a:defRPr>
            </a:lvl1pPr>
            <a:lvl2pPr marL="742950" indent="-285750">
              <a:defRPr kumimoji="1">
                <a:solidFill>
                  <a:schemeClr val="tx1"/>
                </a:solidFill>
                <a:latin typeface="ＨＧｺﾞｼｯｸE-PRO"/>
                <a:ea typeface="ＨＧｺﾞｼｯｸE-PRO"/>
                <a:cs typeface="ＨＧｺﾞｼｯｸE-PRO"/>
              </a:defRPr>
            </a:lvl2pPr>
            <a:lvl3pPr marL="1143000" indent="-228600">
              <a:defRPr kumimoji="1">
                <a:solidFill>
                  <a:schemeClr val="tx1"/>
                </a:solidFill>
                <a:latin typeface="ＨＧｺﾞｼｯｸE-PRO"/>
                <a:ea typeface="ＨＧｺﾞｼｯｸE-PRO"/>
                <a:cs typeface="ＨＧｺﾞｼｯｸE-PRO"/>
              </a:defRPr>
            </a:lvl3pPr>
            <a:lvl4pPr marL="1600200" indent="-228600">
              <a:defRPr kumimoji="1">
                <a:solidFill>
                  <a:schemeClr val="tx1"/>
                </a:solidFill>
                <a:latin typeface="ＨＧｺﾞｼｯｸE-PRO"/>
                <a:ea typeface="ＨＧｺﾞｼｯｸE-PRO"/>
                <a:cs typeface="ＨＧｺﾞｼｯｸE-PRO"/>
              </a:defRPr>
            </a:lvl4pPr>
            <a:lvl5pPr marL="2057400" indent="-228600">
              <a:defRPr kumimoji="1">
                <a:solidFill>
                  <a:schemeClr val="tx1"/>
                </a:solidFill>
                <a:latin typeface="ＨＧｺﾞｼｯｸE-PRO"/>
                <a:ea typeface="ＨＧｺﾞｼｯｸE-PRO"/>
                <a:cs typeface="ＨＧｺﾞｼｯｸE-PRO"/>
              </a:defRPr>
            </a:lvl5pPr>
            <a:lvl6pPr marL="2514600" indent="-228600" fontAlgn="base">
              <a:spcBef>
                <a:spcPct val="0"/>
              </a:spcBef>
              <a:spcAft>
                <a:spcPct val="0"/>
              </a:spcAft>
              <a:defRPr kumimoji="1">
                <a:solidFill>
                  <a:schemeClr val="tx1"/>
                </a:solidFill>
                <a:latin typeface="ＨＧｺﾞｼｯｸE-PRO"/>
                <a:ea typeface="ＨＧｺﾞｼｯｸE-PRO"/>
                <a:cs typeface="ＨＧｺﾞｼｯｸE-PRO"/>
              </a:defRPr>
            </a:lvl6pPr>
            <a:lvl7pPr marL="2971800" indent="-228600" fontAlgn="base">
              <a:spcBef>
                <a:spcPct val="0"/>
              </a:spcBef>
              <a:spcAft>
                <a:spcPct val="0"/>
              </a:spcAft>
              <a:defRPr kumimoji="1">
                <a:solidFill>
                  <a:schemeClr val="tx1"/>
                </a:solidFill>
                <a:latin typeface="ＨＧｺﾞｼｯｸE-PRO"/>
                <a:ea typeface="ＨＧｺﾞｼｯｸE-PRO"/>
                <a:cs typeface="ＨＧｺﾞｼｯｸE-PRO"/>
              </a:defRPr>
            </a:lvl7pPr>
            <a:lvl8pPr marL="3429000" indent="-228600" fontAlgn="base">
              <a:spcBef>
                <a:spcPct val="0"/>
              </a:spcBef>
              <a:spcAft>
                <a:spcPct val="0"/>
              </a:spcAft>
              <a:defRPr kumimoji="1">
                <a:solidFill>
                  <a:schemeClr val="tx1"/>
                </a:solidFill>
                <a:latin typeface="ＨＧｺﾞｼｯｸE-PRO"/>
                <a:ea typeface="ＨＧｺﾞｼｯｸE-PRO"/>
                <a:cs typeface="ＨＧｺﾞｼｯｸE-PRO"/>
              </a:defRPr>
            </a:lvl8pPr>
            <a:lvl9pPr marL="3886200" indent="-228600" fontAlgn="base">
              <a:spcBef>
                <a:spcPct val="0"/>
              </a:spcBef>
              <a:spcAft>
                <a:spcPct val="0"/>
              </a:spcAft>
              <a:defRPr kumimoji="1">
                <a:solidFill>
                  <a:schemeClr val="tx1"/>
                </a:solidFill>
                <a:latin typeface="ＨＧｺﾞｼｯｸE-PRO"/>
                <a:ea typeface="ＨＧｺﾞｼｯｸE-PRO"/>
                <a:cs typeface="ＨＧｺﾞｼｯｸE-PRO"/>
              </a:defRPr>
            </a:lvl9pPr>
          </a:lstStyle>
          <a:p>
            <a:pPr>
              <a:defRPr/>
            </a:pPr>
            <a:endParaRPr lang="ja-JP" altLang="en-US" sz="1000" b="1">
              <a:latin typeface="Times New Roman" pitchFamily="18" charset="0"/>
              <a:ea typeface="ＭＳ Ｐゴシック" pitchFamily="50" charset="-128"/>
            </a:endParaRPr>
          </a:p>
        </p:txBody>
      </p:sp>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4667250"/>
            <a:ext cx="864096" cy="864096"/>
          </a:xfrm>
          <a:prstGeom prst="rect">
            <a:avLst/>
          </a:prstGeom>
          <a:ln w="15875">
            <a:noFill/>
          </a:ln>
        </p:spPr>
      </p:pic>
    </p:spTree>
    <p:extLst>
      <p:ext uri="{BB962C8B-B14F-4D97-AF65-F5344CB8AC3E}">
        <p14:creationId xmlns:p14="http://schemas.microsoft.com/office/powerpoint/2010/main" val="3982410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コンテンツ プレースホルダー 2"/>
          <p:cNvSpPr txBox="1">
            <a:spLocks/>
          </p:cNvSpPr>
          <p:nvPr/>
        </p:nvSpPr>
        <p:spPr bwMode="auto">
          <a:xfrm>
            <a:off x="1050230" y="188640"/>
            <a:ext cx="7842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kumimoji="1" sz="2000" b="1">
                <a:solidFill>
                  <a:schemeClr val="tx1"/>
                </a:solidFill>
                <a:latin typeface="Times New Roman" pitchFamily="18" charset="0"/>
                <a:ea typeface="ＨＧｺﾞｼｯｸE-PRO" pitchFamily="50" charset="-128"/>
              </a:defRPr>
            </a:lvl1pPr>
            <a:lvl2pPr marL="742950" indent="-285750" defTabSz="457200" eaLnBrk="0" hangingPunct="0">
              <a:defRPr kumimoji="1" sz="2000" b="1">
                <a:solidFill>
                  <a:schemeClr val="tx1"/>
                </a:solidFill>
                <a:latin typeface="Times New Roman" pitchFamily="18" charset="0"/>
                <a:ea typeface="ＨＧｺﾞｼｯｸE-PRO" pitchFamily="50" charset="-128"/>
              </a:defRPr>
            </a:lvl2pPr>
            <a:lvl3pPr marL="1143000" indent="-228600" defTabSz="457200" eaLnBrk="0" hangingPunct="0">
              <a:defRPr kumimoji="1" sz="2000" b="1">
                <a:solidFill>
                  <a:schemeClr val="tx1"/>
                </a:solidFill>
                <a:latin typeface="Times New Roman" pitchFamily="18" charset="0"/>
                <a:ea typeface="ＨＧｺﾞｼｯｸE-PRO" pitchFamily="50" charset="-128"/>
              </a:defRPr>
            </a:lvl3pPr>
            <a:lvl4pPr marL="1600200" indent="-228600" defTabSz="457200" eaLnBrk="0" hangingPunct="0">
              <a:defRPr kumimoji="1" sz="2000" b="1">
                <a:solidFill>
                  <a:schemeClr val="tx1"/>
                </a:solidFill>
                <a:latin typeface="Times New Roman" pitchFamily="18" charset="0"/>
                <a:ea typeface="ＨＧｺﾞｼｯｸE-PRO" pitchFamily="50" charset="-128"/>
              </a:defRPr>
            </a:lvl4pPr>
            <a:lvl5pPr marL="2057400" indent="-228600" defTabSz="457200" eaLnBrk="0" hangingPunct="0">
              <a:defRPr kumimoji="1" sz="2000" b="1">
                <a:solidFill>
                  <a:schemeClr val="tx1"/>
                </a:solidFill>
                <a:latin typeface="Times New Roman" pitchFamily="18" charset="0"/>
                <a:ea typeface="ＨＧｺﾞｼｯｸE-PRO" pitchFamily="50" charset="-128"/>
              </a:defRPr>
            </a:lvl5pPr>
            <a:lvl6pPr marL="25146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marL="0" indent="0" eaLnBrk="1" hangingPunct="1">
              <a:spcBef>
                <a:spcPts val="1000"/>
              </a:spcBef>
              <a:buSzPct val="80000"/>
              <a:defRPr/>
            </a:pPr>
            <a:r>
              <a:rPr lang="ja-JP" altLang="en-US" sz="2500" b="0" kern="0" dirty="0">
                <a:latin typeface="メイリオ" panose="020B0604030504040204" pitchFamily="50" charset="-128"/>
                <a:ea typeface="メイリオ" panose="020B0604030504040204" pitchFamily="50" charset="-128"/>
                <a:cs typeface="+mn-cs"/>
              </a:rPr>
              <a:t>「返還誓約書」とは</a:t>
            </a:r>
          </a:p>
          <a:p>
            <a:pPr marL="0" indent="0" eaLnBrk="1" hangingPunct="1">
              <a:lnSpc>
                <a:spcPts val="1200"/>
              </a:lnSpc>
              <a:spcBef>
                <a:spcPts val="1000"/>
              </a:spcBef>
              <a:buClr>
                <a:srgbClr val="FC0128"/>
              </a:buClr>
              <a:buSzPct val="80000"/>
              <a:defRPr/>
            </a:pPr>
            <a:endParaRPr lang="en-US" altLang="ja-JP" sz="2500" b="0" dirty="0">
              <a:solidFill>
                <a:srgbClr val="404040"/>
              </a:solidFill>
              <a:latin typeface="メイリオ" panose="020B0604030504040204" pitchFamily="50" charset="-128"/>
              <a:ea typeface="メイリオ" panose="020B0604030504040204" pitchFamily="50" charset="-128"/>
              <a:cs typeface="メイリオ" pitchFamily="50" charset="-128"/>
            </a:endParaRPr>
          </a:p>
        </p:txBody>
      </p:sp>
      <p:pic>
        <p:nvPicPr>
          <p:cNvPr id="15364"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8140" y="907829"/>
            <a:ext cx="538016" cy="55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角丸四角形 7"/>
          <p:cNvSpPr>
            <a:spLocks noChangeArrowheads="1"/>
          </p:cNvSpPr>
          <p:nvPr/>
        </p:nvSpPr>
        <p:spPr bwMode="auto">
          <a:xfrm>
            <a:off x="720485" y="3171185"/>
            <a:ext cx="7654925" cy="1224136"/>
          </a:xfrm>
          <a:prstGeom prst="roundRect">
            <a:avLst>
              <a:gd name="adj" fmla="val 50000"/>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3000" b="1" dirty="0">
              <a:latin typeface="メイリオ" panose="020B0604030504040204" pitchFamily="50" charset="-128"/>
              <a:ea typeface="メイリオ" panose="020B0604030504040204" pitchFamily="50" charset="-128"/>
            </a:endParaRPr>
          </a:p>
        </p:txBody>
      </p:sp>
      <p:sp>
        <p:nvSpPr>
          <p:cNvPr id="15367" name="テキスト ボックス 8"/>
          <p:cNvSpPr txBox="1">
            <a:spLocks noChangeArrowheads="1"/>
          </p:cNvSpPr>
          <p:nvPr/>
        </p:nvSpPr>
        <p:spPr bwMode="auto">
          <a:xfrm>
            <a:off x="1390817" y="3365028"/>
            <a:ext cx="649200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800" dirty="0">
                <a:latin typeface="メイリオ" panose="020B0604030504040204" pitchFamily="50" charset="-128"/>
                <a:ea typeface="メイリオ" panose="020B0604030504040204" pitchFamily="50" charset="-128"/>
              </a:rPr>
              <a:t>「返還誓約書」に不備がある場合、</a:t>
            </a:r>
            <a:endParaRPr lang="en-US" altLang="ja-JP" sz="2800" dirty="0">
              <a:latin typeface="メイリオ" panose="020B0604030504040204" pitchFamily="50" charset="-128"/>
              <a:ea typeface="メイリオ" panose="020B0604030504040204" pitchFamily="50" charset="-128"/>
            </a:endParaRPr>
          </a:p>
          <a:p>
            <a:pPr eaLnBrk="1" hangingPunct="1">
              <a:spcBef>
                <a:spcPct val="0"/>
              </a:spcBef>
              <a:spcAft>
                <a:spcPct val="0"/>
              </a:spcAft>
              <a:buClrTx/>
              <a:buFontTx/>
              <a:buNone/>
            </a:pPr>
            <a:r>
              <a:rPr lang="ja-JP" altLang="en-US" sz="2800" dirty="0">
                <a:solidFill>
                  <a:srgbClr val="FF0000"/>
                </a:solidFill>
                <a:latin typeface="メイリオ" panose="020B0604030504040204" pitchFamily="50" charset="-128"/>
                <a:ea typeface="メイリオ" panose="020B0604030504040204" pitchFamily="50" charset="-128"/>
              </a:rPr>
              <a:t>奨学金の振込みは、止まります！</a:t>
            </a:r>
            <a:endParaRPr lang="ja-JP" altLang="en-US" sz="2800" dirty="0">
              <a:latin typeface="メイリオ" panose="020B0604030504040204" pitchFamily="50" charset="-128"/>
              <a:ea typeface="メイリオ" panose="020B0604030504040204" pitchFamily="50" charset="-128"/>
            </a:endParaRPr>
          </a:p>
        </p:txBody>
      </p:sp>
      <p:pic>
        <p:nvPicPr>
          <p:cNvPr id="1536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 y="44624"/>
            <a:ext cx="8096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70" name="テキスト ボックス 10"/>
          <p:cNvSpPr txBox="1">
            <a:spLocks noChangeArrowheads="1"/>
          </p:cNvSpPr>
          <p:nvPr/>
        </p:nvSpPr>
        <p:spPr bwMode="auto">
          <a:xfrm>
            <a:off x="466130" y="415697"/>
            <a:ext cx="1225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200">
                <a:latin typeface="メイリオ" panose="020B0604030504040204" pitchFamily="50" charset="-128"/>
                <a:ea typeface="メイリオ" panose="020B0604030504040204" pitchFamily="50" charset="-128"/>
              </a:rPr>
              <a:t>用語説明</a:t>
            </a:r>
          </a:p>
        </p:txBody>
      </p:sp>
      <p:sp>
        <p:nvSpPr>
          <p:cNvPr id="11" name="コンテンツ プレースホルダー 2"/>
          <p:cNvSpPr txBox="1">
            <a:spLocks/>
          </p:cNvSpPr>
          <p:nvPr/>
        </p:nvSpPr>
        <p:spPr>
          <a:xfrm>
            <a:off x="431800" y="1628775"/>
            <a:ext cx="8748713" cy="3881438"/>
          </a:xfrm>
          <a:prstGeom prst="rect">
            <a:avLst/>
          </a:prstGeom>
        </p:spPr>
        <p:txBody>
          <a:bodyPr/>
          <a:lstStyle>
            <a:lvl1pPr marL="285750" indent="-285750" algn="l" defTabSz="833438" rtl="0" eaLnBrk="0" fontAlgn="base" hangingPunct="0">
              <a:spcBef>
                <a:spcPct val="20000"/>
              </a:spcBef>
              <a:spcAft>
                <a:spcPct val="30000"/>
              </a:spcAft>
              <a:buClr>
                <a:srgbClr val="006600"/>
              </a:buClr>
              <a:buFont typeface="Wingdings" pitchFamily="2" charset="2"/>
              <a:buChar char="n"/>
              <a:defRPr kumimoji="1" sz="1400">
                <a:solidFill>
                  <a:schemeClr val="tx1"/>
                </a:solidFill>
                <a:latin typeface="+mn-lt"/>
                <a:ea typeface="+mn-ea"/>
                <a:cs typeface="ＨＧｺﾞｼｯｸE-PRO"/>
              </a:defRPr>
            </a:lvl1pPr>
            <a:lvl2pPr marL="666750" indent="-190500" algn="l" defTabSz="833438" rtl="0" eaLnBrk="0" fontAlgn="base"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047750" indent="-190500" algn="l" defTabSz="833438" rtl="0" eaLnBrk="0" fontAlgn="base"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503363" indent="-169863" algn="l" defTabSz="833438" rtl="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4pPr>
            <a:lvl5pPr marL="1865313" indent="-171450" algn="l" defTabSz="833438" rtl="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5pPr>
            <a:lvl6pPr marL="23225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6pPr>
            <a:lvl7pPr marL="27797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7pPr>
            <a:lvl8pPr marL="32369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8pPr>
            <a:lvl9pPr marL="3694113" indent="-171450" algn="l" defTabSz="833438" rtl="0" fontAlgn="base" hangingPunct="0">
              <a:spcBef>
                <a:spcPct val="20000"/>
              </a:spcBef>
              <a:spcAft>
                <a:spcPct val="0"/>
              </a:spcAft>
              <a:defRPr kumimoji="1" sz="1200">
                <a:solidFill>
                  <a:schemeClr val="tx1"/>
                </a:solidFill>
                <a:latin typeface="ＭＳ Ｐゴシック" pitchFamily="50" charset="-128"/>
                <a:ea typeface="ＭＳ Ｐゴシック" pitchFamily="50" charset="-128"/>
              </a:defRPr>
            </a:lvl9pPr>
          </a:lstStyle>
          <a:p>
            <a:pPr marL="0" indent="0">
              <a:buFont typeface="Wingdings" pitchFamily="2" charset="2"/>
              <a:buNone/>
              <a:defRPr/>
            </a:pPr>
            <a:endParaRPr lang="en-US" altLang="ja-JP" sz="1800" kern="0" dirty="0">
              <a:latin typeface="メイリオ" panose="020B0604030504040204" pitchFamily="50" charset="-128"/>
              <a:ea typeface="メイリオ" panose="020B0604030504040204" pitchFamily="50" charset="-128"/>
              <a:cs typeface="+mn-cs"/>
            </a:endParaRPr>
          </a:p>
        </p:txBody>
      </p:sp>
      <p:sp>
        <p:nvSpPr>
          <p:cNvPr id="15372" name="テキスト ボックス 1"/>
          <p:cNvSpPr txBox="1">
            <a:spLocks noChangeArrowheads="1"/>
          </p:cNvSpPr>
          <p:nvPr/>
        </p:nvSpPr>
        <p:spPr bwMode="auto">
          <a:xfrm>
            <a:off x="415498" y="1658238"/>
            <a:ext cx="8442647" cy="1301373"/>
          </a:xfrm>
          <a:prstGeom prst="rect">
            <a:avLst/>
          </a:prstGeom>
          <a:solidFill>
            <a:srgbClr val="FFFFCC"/>
          </a:solidFill>
          <a:ln>
            <a:noFill/>
          </a:ln>
        </p:spPr>
        <p:txBody>
          <a:bodyPr wrap="square" anchor="ctr" anchorCtr="0">
            <a:noAutofit/>
          </a:bodyPr>
          <a:lstStyle>
            <a:lvl1pPr eaLnBrk="0" hangingPunct="0">
              <a:defRPr kumimoji="1">
                <a:solidFill>
                  <a:schemeClr val="tx1"/>
                </a:solidFill>
                <a:latin typeface="ＨＧｺﾞｼｯｸE-PRO"/>
                <a:ea typeface="ＭＳ Ｐゴシック" pitchFamily="50" charset="-128"/>
              </a:defRPr>
            </a:lvl1pPr>
            <a:lvl2pPr marL="742950" indent="-285750" eaLnBrk="0" hangingPunct="0">
              <a:defRPr kumimoji="1">
                <a:solidFill>
                  <a:schemeClr val="tx1"/>
                </a:solidFill>
                <a:latin typeface="ＨＧｺﾞｼｯｸE-PRO"/>
                <a:ea typeface="ＭＳ Ｐゴシック" pitchFamily="50" charset="-128"/>
              </a:defRPr>
            </a:lvl2pPr>
            <a:lvl3pPr marL="1143000" indent="-228600" eaLnBrk="0" hangingPunct="0">
              <a:defRPr kumimoji="1">
                <a:solidFill>
                  <a:schemeClr val="tx1"/>
                </a:solidFill>
                <a:latin typeface="ＨＧｺﾞｼｯｸE-PRO"/>
                <a:ea typeface="ＭＳ Ｐゴシック" pitchFamily="50" charset="-128"/>
              </a:defRPr>
            </a:lvl3pPr>
            <a:lvl4pPr marL="1600200" indent="-228600" eaLnBrk="0" hangingPunct="0">
              <a:defRPr kumimoji="1">
                <a:solidFill>
                  <a:schemeClr val="tx1"/>
                </a:solidFill>
                <a:latin typeface="ＨＧｺﾞｼｯｸE-PRO"/>
                <a:ea typeface="ＭＳ Ｐゴシック" pitchFamily="50" charset="-128"/>
              </a:defRPr>
            </a:lvl4pPr>
            <a:lvl5pPr marL="2057400" indent="-228600" eaLnBrk="0" hangingPunct="0">
              <a:defRPr kumimoji="1">
                <a:solidFill>
                  <a:schemeClr val="tx1"/>
                </a:solidFill>
                <a:latin typeface="ＨＧｺﾞｼｯｸE-PRO"/>
                <a:ea typeface="ＭＳ Ｐゴシック" pitchFamily="50" charset="-128"/>
              </a:defRPr>
            </a:lvl5pPr>
            <a:lvl6pPr marL="25146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6pPr>
            <a:lvl7pPr marL="29718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7pPr>
            <a:lvl8pPr marL="34290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8pPr>
            <a:lvl9pPr marL="38862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9pPr>
          </a:lstStyle>
          <a:p>
            <a:pPr algn="ctr" eaLnBrk="1" hangingPunct="1"/>
            <a:r>
              <a:rPr lang="ja-JP" altLang="en-US" sz="2800" dirty="0">
                <a:latin typeface="メイリオ" pitchFamily="50" charset="-128"/>
                <a:ea typeface="メイリオ" pitchFamily="50" charset="-128"/>
                <a:cs typeface="メイリオ" pitchFamily="50" charset="-128"/>
              </a:rPr>
              <a:t>あなたと日本学生支援機構との間の</a:t>
            </a:r>
            <a:endParaRPr lang="en-US" altLang="ja-JP" sz="2800" dirty="0">
              <a:latin typeface="メイリオ" pitchFamily="50" charset="-128"/>
              <a:ea typeface="メイリオ" pitchFamily="50" charset="-128"/>
              <a:cs typeface="メイリオ" pitchFamily="50" charset="-128"/>
            </a:endParaRPr>
          </a:p>
          <a:p>
            <a:pPr algn="ctr" eaLnBrk="1" hangingPunct="1"/>
            <a:r>
              <a:rPr lang="ja-JP" altLang="en-US" sz="2800" dirty="0">
                <a:latin typeface="メイリオ" pitchFamily="50" charset="-128"/>
                <a:ea typeface="メイリオ" pitchFamily="50" charset="-128"/>
                <a:cs typeface="メイリオ" pitchFamily="50" charset="-128"/>
              </a:rPr>
              <a:t>奨学金の貸し借りを確認する契約書です。</a:t>
            </a:r>
          </a:p>
        </p:txBody>
      </p:sp>
      <p:sp>
        <p:nvSpPr>
          <p:cNvPr id="14" name="角丸四角形 7"/>
          <p:cNvSpPr>
            <a:spLocks noChangeArrowheads="1"/>
          </p:cNvSpPr>
          <p:nvPr/>
        </p:nvSpPr>
        <p:spPr bwMode="auto">
          <a:xfrm>
            <a:off x="755576" y="4645294"/>
            <a:ext cx="7654925" cy="1520009"/>
          </a:xfrm>
          <a:prstGeom prst="roundRect">
            <a:avLst>
              <a:gd name="adj" fmla="val 50000"/>
            </a:avLst>
          </a:prstGeom>
          <a:solidFill>
            <a:srgbClr val="CCECFF"/>
          </a:solidFill>
          <a:ln>
            <a:noFill/>
          </a:ln>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3000" b="1">
              <a:latin typeface="Times New Roman" pitchFamily="18" charset="0"/>
              <a:ea typeface="ＭＳ Ｐゴシック" pitchFamily="50" charset="-128"/>
            </a:endParaRPr>
          </a:p>
        </p:txBody>
      </p:sp>
      <p:sp>
        <p:nvSpPr>
          <p:cNvPr id="15" name="テキスト ボックス 8"/>
          <p:cNvSpPr txBox="1">
            <a:spLocks noChangeArrowheads="1"/>
          </p:cNvSpPr>
          <p:nvPr/>
        </p:nvSpPr>
        <p:spPr bwMode="auto">
          <a:xfrm>
            <a:off x="1351601" y="4780309"/>
            <a:ext cx="646287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800" dirty="0">
                <a:latin typeface="メイリオ" panose="020B0604030504040204" pitchFamily="50" charset="-128"/>
                <a:ea typeface="メイリオ" panose="020B0604030504040204" pitchFamily="50" charset="-128"/>
              </a:rPr>
              <a:t>「返還誓約書」を提出しない場合、</a:t>
            </a:r>
            <a:endParaRPr lang="en-US" altLang="ja-JP" sz="2800" dirty="0">
              <a:latin typeface="メイリオ" panose="020B0604030504040204" pitchFamily="50" charset="-128"/>
              <a:ea typeface="メイリオ" panose="020B0604030504040204" pitchFamily="50" charset="-128"/>
            </a:endParaRPr>
          </a:p>
          <a:p>
            <a:pPr eaLnBrk="1" hangingPunct="1">
              <a:spcBef>
                <a:spcPct val="0"/>
              </a:spcBef>
              <a:spcAft>
                <a:spcPct val="0"/>
              </a:spcAft>
              <a:buClrTx/>
              <a:buFontTx/>
              <a:buNone/>
            </a:pPr>
            <a:r>
              <a:rPr lang="ja-JP" altLang="en-US" sz="2800" dirty="0">
                <a:solidFill>
                  <a:srgbClr val="FF0000"/>
                </a:solidFill>
                <a:latin typeface="メイリオ" panose="020B0604030504040204" pitchFamily="50" charset="-128"/>
                <a:ea typeface="メイリオ" panose="020B0604030504040204" pitchFamily="50" charset="-128"/>
              </a:rPr>
              <a:t>奨学金を借りることはできません。</a:t>
            </a:r>
            <a:endParaRPr lang="en-US" altLang="ja-JP" sz="2800" dirty="0">
              <a:solidFill>
                <a:srgbClr val="FF0000"/>
              </a:solidFill>
              <a:latin typeface="メイリオ" panose="020B0604030504040204" pitchFamily="50" charset="-128"/>
              <a:ea typeface="メイリオ" panose="020B0604030504040204" pitchFamily="50" charset="-128"/>
            </a:endParaRPr>
          </a:p>
          <a:p>
            <a:pPr eaLnBrk="1" hangingPunct="1">
              <a:spcBef>
                <a:spcPct val="0"/>
              </a:spcBef>
              <a:spcAft>
                <a:spcPct val="0"/>
              </a:spcAft>
              <a:buClrTx/>
              <a:buFontTx/>
              <a:buNone/>
            </a:pPr>
            <a:r>
              <a:rPr lang="ja-JP" altLang="en-US" sz="2800" dirty="0">
                <a:solidFill>
                  <a:srgbClr val="FF0000"/>
                </a:solidFill>
                <a:latin typeface="メイリオ" panose="020B0604030504040204" pitchFamily="50" charset="-128"/>
                <a:ea typeface="メイリオ" panose="020B0604030504040204" pitchFamily="50" charset="-128"/>
              </a:rPr>
              <a:t>採用を取り消します。</a:t>
            </a:r>
            <a:endParaRPr lang="ja-JP" altLang="en-US" sz="2800" dirty="0">
              <a:latin typeface="メイリオ" panose="020B0604030504040204" pitchFamily="50" charset="-128"/>
              <a:ea typeface="メイリオ" panose="020B0604030504040204" pitchFamily="50" charset="-128"/>
            </a:endParaRPr>
          </a:p>
        </p:txBody>
      </p:sp>
      <p:sp>
        <p:nvSpPr>
          <p:cNvPr id="15365" name="Text Box 44"/>
          <p:cNvSpPr txBox="1">
            <a:spLocks noChangeArrowheads="1"/>
          </p:cNvSpPr>
          <p:nvPr/>
        </p:nvSpPr>
        <p:spPr bwMode="auto">
          <a:xfrm>
            <a:off x="4806776" y="954683"/>
            <a:ext cx="4464496"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latin typeface="メイリオ" panose="020B0604030504040204" pitchFamily="50" charset="-128"/>
                <a:ea typeface="メイリオ" panose="020B0604030504040204" pitchFamily="50" charset="-128"/>
              </a:rPr>
              <a:t>貸与奨学生のしおり</a:t>
            </a:r>
            <a:br>
              <a:rPr lang="en-US" altLang="ja-JP" sz="1200" b="1" dirty="0">
                <a:latin typeface="メイリオ" panose="020B0604030504040204" pitchFamily="50" charset="-128"/>
                <a:ea typeface="メイリオ" panose="020B0604030504040204" pitchFamily="50" charset="-128"/>
              </a:rPr>
            </a:br>
            <a:r>
              <a:rPr lang="ja-JP" altLang="en-US" sz="1200" b="1" dirty="0">
                <a:latin typeface="メイリオ" panose="020B0604030504040204" pitchFamily="50" charset="-128"/>
                <a:ea typeface="メイリオ" panose="020B0604030504040204" pitchFamily="50" charset="-128"/>
              </a:rPr>
              <a:t>（全体版）</a:t>
            </a:r>
            <a:r>
              <a:rPr lang="en-US" altLang="ja-JP" sz="1200" b="1" dirty="0">
                <a:latin typeface="メイリオ" panose="020B0604030504040204" pitchFamily="50" charset="-128"/>
                <a:ea typeface="メイリオ" panose="020B0604030504040204" pitchFamily="50" charset="-128"/>
              </a:rPr>
              <a:t>24</a:t>
            </a:r>
            <a:r>
              <a:rPr lang="ja-JP" altLang="en-US"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52</a:t>
            </a:r>
            <a:r>
              <a:rPr lang="ja-JP" altLang="en-US" sz="1200" b="1" dirty="0">
                <a:latin typeface="メイリオ" panose="020B0604030504040204" pitchFamily="50" charset="-128"/>
                <a:ea typeface="メイリオ" panose="020B0604030504040204" pitchFamily="50" charset="-128"/>
              </a:rPr>
              <a:t>ページ</a:t>
            </a:r>
            <a:endParaRPr lang="en-US" altLang="ja-JP" sz="1200" b="1" strike="sngStrike" dirty="0">
              <a:latin typeface="メイリオ" panose="020B0604030504040204" pitchFamily="50" charset="-128"/>
              <a:ea typeface="メイリオ" panose="020B0604030504040204"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1557338"/>
            <a:ext cx="8228013" cy="3403600"/>
          </a:xfrm>
        </p:spPr>
        <p:txBody>
          <a:bodyPr/>
          <a:lstStyle/>
          <a:p>
            <a:pPr algn="ctr">
              <a:defRPr/>
            </a:pPr>
            <a:r>
              <a:rPr lang="ja-JP" altLang="en-US" kern="1200" dirty="0">
                <a:latin typeface="メイリオ" panose="020B0604030504040204" pitchFamily="50" charset="-128"/>
                <a:ea typeface="メイリオ" panose="020B0604030504040204" pitchFamily="50" charset="-128"/>
                <a:cs typeface="+mj-cs"/>
              </a:rPr>
              <a:t>返還誓約書の作成方法</a:t>
            </a:r>
            <a:endParaRPr lang="ja-JP" altLang="ja-JP" dirty="0">
              <a:latin typeface="メイリオ" panose="020B0604030504040204" pitchFamily="50" charset="-128"/>
              <a:ea typeface="メイリオ" panose="020B0604030504040204" pitchFamily="50" charset="-128"/>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9656B37-7D76-2EB5-194A-0AAFD7B4F023}"/>
              </a:ext>
            </a:extLst>
          </p:cNvPr>
          <p:cNvPicPr>
            <a:picLocks noChangeAspect="1"/>
          </p:cNvPicPr>
          <p:nvPr/>
        </p:nvPicPr>
        <p:blipFill>
          <a:blip r:embed="rId3">
            <a:extLst>
              <a:ext uri="{28A0092B-C50C-407E-A947-70E740481C1C}">
                <a14:useLocalDpi xmlns:a14="http://schemas.microsoft.com/office/drawing/2010/main" val="0"/>
              </a:ext>
            </a:extLst>
          </a:blip>
          <a:srcRect t="1546"/>
          <a:stretch>
            <a:fillRect/>
          </a:stretch>
        </p:blipFill>
        <p:spPr>
          <a:xfrm>
            <a:off x="395536" y="855365"/>
            <a:ext cx="7803947" cy="5614019"/>
          </a:xfrm>
          <a:prstGeom prst="rect">
            <a:avLst/>
          </a:prstGeom>
        </p:spPr>
      </p:pic>
      <p:sp>
        <p:nvSpPr>
          <p:cNvPr id="11"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latin typeface="メイリオ" panose="020B0604030504040204" pitchFamily="50" charset="-128"/>
                <a:ea typeface="メイリオ" panose="020B0604030504040204" pitchFamily="50" charset="-128"/>
              </a:rPr>
              <a:t> 返還誓約書の作成方法</a:t>
            </a:r>
          </a:p>
        </p:txBody>
      </p:sp>
      <p:sp>
        <p:nvSpPr>
          <p:cNvPr id="25609" name="角丸四角形 13"/>
          <p:cNvSpPr>
            <a:spLocks noChangeArrowheads="1"/>
          </p:cNvSpPr>
          <p:nvPr/>
        </p:nvSpPr>
        <p:spPr bwMode="auto">
          <a:xfrm>
            <a:off x="683568" y="3577758"/>
            <a:ext cx="3677364" cy="408685"/>
          </a:xfrm>
          <a:prstGeom prst="roundRect">
            <a:avLst>
              <a:gd name="adj" fmla="val 8329"/>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25611" name="角丸四角形 15"/>
          <p:cNvSpPr>
            <a:spLocks noChangeArrowheads="1"/>
          </p:cNvSpPr>
          <p:nvPr/>
        </p:nvSpPr>
        <p:spPr bwMode="auto">
          <a:xfrm>
            <a:off x="4428753" y="1546860"/>
            <a:ext cx="3743648" cy="3595359"/>
          </a:xfrm>
          <a:prstGeom prst="roundRect">
            <a:avLst>
              <a:gd name="adj" fmla="val 1884"/>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25612" name="テキスト ボックス 1"/>
          <p:cNvSpPr txBox="1">
            <a:spLocks noChangeArrowheads="1"/>
          </p:cNvSpPr>
          <p:nvPr/>
        </p:nvSpPr>
        <p:spPr bwMode="auto">
          <a:xfrm>
            <a:off x="248486" y="1169391"/>
            <a:ext cx="5032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800" b="1" dirty="0"/>
              <a:t>①</a:t>
            </a:r>
          </a:p>
        </p:txBody>
      </p:sp>
      <p:sp>
        <p:nvSpPr>
          <p:cNvPr id="25613" name="テキスト ボックス 16"/>
          <p:cNvSpPr txBox="1">
            <a:spLocks noChangeArrowheads="1"/>
          </p:cNvSpPr>
          <p:nvPr/>
        </p:nvSpPr>
        <p:spPr bwMode="auto">
          <a:xfrm>
            <a:off x="1360737" y="1981220"/>
            <a:ext cx="503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800" b="1" dirty="0"/>
              <a:t>②</a:t>
            </a:r>
          </a:p>
        </p:txBody>
      </p:sp>
      <p:sp>
        <p:nvSpPr>
          <p:cNvPr id="25614" name="テキスト ボックス 17"/>
          <p:cNvSpPr txBox="1">
            <a:spLocks noChangeArrowheads="1"/>
          </p:cNvSpPr>
          <p:nvPr/>
        </p:nvSpPr>
        <p:spPr bwMode="auto">
          <a:xfrm>
            <a:off x="178743" y="2852936"/>
            <a:ext cx="504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800" b="1" dirty="0"/>
              <a:t>③</a:t>
            </a:r>
          </a:p>
        </p:txBody>
      </p:sp>
      <p:sp>
        <p:nvSpPr>
          <p:cNvPr id="25615" name="テキスト ボックス 18"/>
          <p:cNvSpPr txBox="1">
            <a:spLocks noChangeArrowheads="1"/>
          </p:cNvSpPr>
          <p:nvPr/>
        </p:nvSpPr>
        <p:spPr bwMode="auto">
          <a:xfrm>
            <a:off x="178743" y="3545112"/>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800" b="1" dirty="0"/>
              <a:t>⑤</a:t>
            </a:r>
          </a:p>
        </p:txBody>
      </p:sp>
      <p:sp>
        <p:nvSpPr>
          <p:cNvPr id="25616" name="テキスト ボックス 19"/>
          <p:cNvSpPr txBox="1">
            <a:spLocks noChangeArrowheads="1"/>
          </p:cNvSpPr>
          <p:nvPr/>
        </p:nvSpPr>
        <p:spPr bwMode="auto">
          <a:xfrm>
            <a:off x="178743" y="4489301"/>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800" b="1" dirty="0"/>
              <a:t>⑥</a:t>
            </a:r>
          </a:p>
        </p:txBody>
      </p:sp>
      <p:sp>
        <p:nvSpPr>
          <p:cNvPr id="25617" name="テキスト ボックス 20"/>
          <p:cNvSpPr txBox="1">
            <a:spLocks noChangeArrowheads="1"/>
          </p:cNvSpPr>
          <p:nvPr/>
        </p:nvSpPr>
        <p:spPr bwMode="auto">
          <a:xfrm>
            <a:off x="3923928" y="1340768"/>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800" b="1" dirty="0"/>
              <a:t>④</a:t>
            </a:r>
          </a:p>
        </p:txBody>
      </p:sp>
      <p:sp>
        <p:nvSpPr>
          <p:cNvPr id="2" name="角丸四角形 1"/>
          <p:cNvSpPr/>
          <p:nvPr/>
        </p:nvSpPr>
        <p:spPr bwMode="auto">
          <a:xfrm>
            <a:off x="944517" y="4054129"/>
            <a:ext cx="171099" cy="526999"/>
          </a:xfrm>
          <a:prstGeom prst="roundRect">
            <a:avLst/>
          </a:prstGeom>
          <a:noFill/>
          <a:ln w="38100" cap="flat" cmpd="sng" algn="ctr">
            <a:solidFill>
              <a:schemeClr val="accent1"/>
            </a:solidFill>
            <a:prstDash val="solid"/>
            <a:miter lim="800000"/>
            <a:headEnd type="none" w="med" len="med"/>
            <a:tailEnd type="none" w="med" len="med"/>
          </a:ln>
          <a:effectLst/>
        </p:spPr>
        <p:txBody>
          <a:bodyPr wrap="none"/>
          <a:lstStyle>
            <a:lvl1pPr eaLnBrk="0" hangingPunct="0">
              <a:defRPr kumimoji="1">
                <a:solidFill>
                  <a:schemeClr val="tx1"/>
                </a:solidFill>
                <a:latin typeface="ＨＧｺﾞｼｯｸE-PRO"/>
                <a:ea typeface="ＭＳ Ｐゴシック" pitchFamily="50" charset="-128"/>
              </a:defRPr>
            </a:lvl1pPr>
            <a:lvl2pPr marL="742950" indent="-285750" eaLnBrk="0" hangingPunct="0">
              <a:defRPr kumimoji="1">
                <a:solidFill>
                  <a:schemeClr val="tx1"/>
                </a:solidFill>
                <a:latin typeface="ＨＧｺﾞｼｯｸE-PRO"/>
                <a:ea typeface="ＭＳ Ｐゴシック" pitchFamily="50" charset="-128"/>
              </a:defRPr>
            </a:lvl2pPr>
            <a:lvl3pPr marL="1143000" indent="-228600" eaLnBrk="0" hangingPunct="0">
              <a:defRPr kumimoji="1">
                <a:solidFill>
                  <a:schemeClr val="tx1"/>
                </a:solidFill>
                <a:latin typeface="ＨＧｺﾞｼｯｸE-PRO"/>
                <a:ea typeface="ＭＳ Ｐゴシック" pitchFamily="50" charset="-128"/>
              </a:defRPr>
            </a:lvl3pPr>
            <a:lvl4pPr marL="1600200" indent="-228600" eaLnBrk="0" hangingPunct="0">
              <a:defRPr kumimoji="1">
                <a:solidFill>
                  <a:schemeClr val="tx1"/>
                </a:solidFill>
                <a:latin typeface="ＨＧｺﾞｼｯｸE-PRO"/>
                <a:ea typeface="ＭＳ Ｐゴシック" pitchFamily="50" charset="-128"/>
              </a:defRPr>
            </a:lvl4pPr>
            <a:lvl5pPr marL="2057400" indent="-228600" eaLnBrk="0" hangingPunct="0">
              <a:defRPr kumimoji="1">
                <a:solidFill>
                  <a:schemeClr val="tx1"/>
                </a:solidFill>
                <a:latin typeface="ＨＧｺﾞｼｯｸE-PRO"/>
                <a:ea typeface="ＭＳ Ｐゴシック" pitchFamily="50" charset="-128"/>
              </a:defRPr>
            </a:lvl5pPr>
            <a:lvl6pPr marL="25146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6pPr>
            <a:lvl7pPr marL="29718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7pPr>
            <a:lvl8pPr marL="34290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8pPr>
            <a:lvl9pPr marL="38862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9pPr>
          </a:lstStyle>
          <a:p>
            <a:pPr eaLnBrk="1" hangingPunct="1"/>
            <a:endParaRPr lang="ja-JP" altLang="en-US" sz="1000" b="1">
              <a:latin typeface="Times New Roman" pitchFamily="18" charset="0"/>
              <a:ea typeface="ＨＧｺﾞｼｯｸE-PRO"/>
            </a:endParaRPr>
          </a:p>
        </p:txBody>
      </p:sp>
      <p:sp>
        <p:nvSpPr>
          <p:cNvPr id="25619" name="テキスト ボックス 19"/>
          <p:cNvSpPr txBox="1">
            <a:spLocks noChangeArrowheads="1"/>
          </p:cNvSpPr>
          <p:nvPr/>
        </p:nvSpPr>
        <p:spPr bwMode="auto">
          <a:xfrm>
            <a:off x="1115616" y="4077072"/>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800" b="1" dirty="0"/>
              <a:t>⑦</a:t>
            </a:r>
          </a:p>
        </p:txBody>
      </p:sp>
      <p:sp>
        <p:nvSpPr>
          <p:cNvPr id="25608" name="角丸四角形 9"/>
          <p:cNvSpPr>
            <a:spLocks noChangeArrowheads="1"/>
          </p:cNvSpPr>
          <p:nvPr/>
        </p:nvSpPr>
        <p:spPr bwMode="auto">
          <a:xfrm>
            <a:off x="1835696" y="2276904"/>
            <a:ext cx="2232248" cy="288000"/>
          </a:xfrm>
          <a:prstGeom prst="roundRect">
            <a:avLst>
              <a:gd name="adj"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25607" name="角丸四角形 11"/>
          <p:cNvSpPr>
            <a:spLocks noChangeArrowheads="1"/>
          </p:cNvSpPr>
          <p:nvPr/>
        </p:nvSpPr>
        <p:spPr bwMode="auto">
          <a:xfrm>
            <a:off x="680150" y="2585654"/>
            <a:ext cx="3680782" cy="992104"/>
          </a:xfrm>
          <a:prstGeom prst="roundRect">
            <a:avLst>
              <a:gd name="adj" fmla="val 6554"/>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25606" name="角丸四角形 3"/>
          <p:cNvSpPr>
            <a:spLocks noChangeArrowheads="1"/>
          </p:cNvSpPr>
          <p:nvPr/>
        </p:nvSpPr>
        <p:spPr bwMode="auto">
          <a:xfrm>
            <a:off x="683568" y="1132364"/>
            <a:ext cx="936104" cy="216024"/>
          </a:xfrm>
          <a:prstGeom prst="roundRect">
            <a:avLst>
              <a:gd name="adj"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25610" name="角丸四角形 14"/>
          <p:cNvSpPr>
            <a:spLocks noChangeArrowheads="1"/>
          </p:cNvSpPr>
          <p:nvPr/>
        </p:nvSpPr>
        <p:spPr bwMode="auto">
          <a:xfrm>
            <a:off x="683568" y="3986443"/>
            <a:ext cx="3677364" cy="1668630"/>
          </a:xfrm>
          <a:prstGeom prst="roundRect">
            <a:avLst>
              <a:gd name="adj" fmla="val 4382"/>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20" name="テキスト ボックス 19"/>
          <p:cNvSpPr txBox="1"/>
          <p:nvPr/>
        </p:nvSpPr>
        <p:spPr>
          <a:xfrm>
            <a:off x="3333625" y="855365"/>
            <a:ext cx="5740237" cy="276999"/>
          </a:xfrm>
          <a:prstGeom prst="rect">
            <a:avLst/>
          </a:prstGeom>
          <a:solidFill>
            <a:schemeClr val="accent3">
              <a:lumMod val="95000"/>
            </a:schemeClr>
          </a:solidFill>
          <a:ln>
            <a:solidFill>
              <a:schemeClr val="accent3">
                <a:lumMod val="85000"/>
              </a:schemeClr>
            </a:solidFill>
          </a:ln>
        </p:spPr>
        <p:txBody>
          <a:bodyPr wrap="square" rtlCol="0">
            <a:spAutoFit/>
          </a:bodyPr>
          <a:lstStyle/>
          <a:p>
            <a:pPr algn="ctr"/>
            <a:r>
              <a:rPr lang="en-US" altLang="ja-JP" sz="1200" dirty="0">
                <a:solidFill>
                  <a:schemeClr val="accent1"/>
                </a:solidFill>
              </a:rPr>
              <a:t>※</a:t>
            </a:r>
            <a:r>
              <a:rPr lang="ja-JP" altLang="en-US" sz="1200" dirty="0">
                <a:solidFill>
                  <a:schemeClr val="accent1"/>
                </a:solidFill>
              </a:rPr>
              <a:t>授業料後払い制度（大学院修士段階）を利用する方は線色や項目が異なります。</a:t>
            </a:r>
            <a:endParaRPr kumimoji="1" lang="ja-JP" altLang="en-US" sz="1200" dirty="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3B6E370-7295-060B-44E7-98CF8C9B6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88" y="1219865"/>
            <a:ext cx="8225423" cy="3640761"/>
          </a:xfrm>
          <a:prstGeom prst="rect">
            <a:avLst/>
          </a:prstGeom>
        </p:spPr>
      </p:pic>
      <p:sp>
        <p:nvSpPr>
          <p:cNvPr id="7"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latin typeface="メイリオ" panose="020B0604030504040204" pitchFamily="50" charset="-128"/>
                <a:ea typeface="メイリオ" panose="020B0604030504040204" pitchFamily="50" charset="-128"/>
              </a:rPr>
              <a:t> 返還誓約書の作成方法</a:t>
            </a:r>
          </a:p>
        </p:txBody>
      </p:sp>
      <p:sp>
        <p:nvSpPr>
          <p:cNvPr id="9" name="角丸四角形 12"/>
          <p:cNvSpPr>
            <a:spLocks noChangeArrowheads="1"/>
          </p:cNvSpPr>
          <p:nvPr/>
        </p:nvSpPr>
        <p:spPr bwMode="auto">
          <a:xfrm>
            <a:off x="475799" y="3161133"/>
            <a:ext cx="8160982" cy="1808584"/>
          </a:xfrm>
          <a:prstGeom prst="roundRect">
            <a:avLst>
              <a:gd name="adj" fmla="val 8241"/>
            </a:avLst>
          </a:prstGeom>
          <a:noFill/>
          <a:ln w="571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5" name="テキスト ボックス 4"/>
          <p:cNvSpPr txBox="1"/>
          <p:nvPr/>
        </p:nvSpPr>
        <p:spPr>
          <a:xfrm>
            <a:off x="3203848" y="910798"/>
            <a:ext cx="5740237" cy="276999"/>
          </a:xfrm>
          <a:prstGeom prst="rect">
            <a:avLst/>
          </a:prstGeom>
          <a:solidFill>
            <a:schemeClr val="accent3">
              <a:lumMod val="95000"/>
            </a:schemeClr>
          </a:solidFill>
          <a:ln>
            <a:noFill/>
          </a:ln>
        </p:spPr>
        <p:txBody>
          <a:bodyPr wrap="square" rtlCol="0">
            <a:spAutoFit/>
          </a:bodyPr>
          <a:lstStyle/>
          <a:p>
            <a:pPr algn="ctr"/>
            <a:r>
              <a:rPr lang="en-US" altLang="ja-JP" sz="1200" dirty="0">
                <a:solidFill>
                  <a:schemeClr val="accent1"/>
                </a:solidFill>
              </a:rPr>
              <a:t>※</a:t>
            </a:r>
            <a:r>
              <a:rPr lang="ja-JP" altLang="en-US" sz="1200" dirty="0">
                <a:solidFill>
                  <a:schemeClr val="accent1"/>
                </a:solidFill>
              </a:rPr>
              <a:t>授業料後払い制度（大学院修士段階）を利用する方は線色や項目が異なります。</a:t>
            </a:r>
            <a:endParaRPr kumimoji="1" lang="ja-JP" altLang="en-US" sz="1200" dirty="0">
              <a:solidFill>
                <a:schemeClr val="accent1"/>
              </a:solidFill>
            </a:endParaRPr>
          </a:p>
        </p:txBody>
      </p:sp>
      <p:sp>
        <p:nvSpPr>
          <p:cNvPr id="6" name="テキスト ボックス 5">
            <a:extLst>
              <a:ext uri="{FF2B5EF4-FFF2-40B4-BE49-F238E27FC236}">
                <a16:creationId xmlns:a16="http://schemas.microsoft.com/office/drawing/2014/main" id="{53F1AED0-9E03-793C-6590-DE046E314E02}"/>
              </a:ext>
            </a:extLst>
          </p:cNvPr>
          <p:cNvSpPr txBox="1"/>
          <p:nvPr/>
        </p:nvSpPr>
        <p:spPr>
          <a:xfrm>
            <a:off x="444504" y="5085184"/>
            <a:ext cx="7941825" cy="1384995"/>
          </a:xfrm>
          <a:prstGeom prst="rect">
            <a:avLst/>
          </a:prstGeom>
          <a:solidFill>
            <a:srgbClr val="FFFFCC"/>
          </a:solidFill>
        </p:spPr>
        <p:txBody>
          <a:bodyPr wrap="square" rtlCol="0">
            <a:spAutoFit/>
          </a:bodyPr>
          <a:lstStyle/>
          <a:p>
            <a:pPr eaLnBrk="1" fontAlgn="auto" hangingPunct="1">
              <a:spcBef>
                <a:spcPts val="0"/>
              </a:spcBef>
              <a:spcAft>
                <a:spcPts val="0"/>
              </a:spcAft>
              <a:defRPr/>
            </a:pPr>
            <a:r>
              <a:rPr lang="ja-JP" altLang="en-US" sz="1200" dirty="0"/>
              <a:t>第二種奨学金（有利子）の返還誓約書に印字されている利率は例です。</a:t>
            </a:r>
            <a:endParaRPr lang="en-US" altLang="ja-JP" sz="1200" dirty="0"/>
          </a:p>
          <a:p>
            <a:pPr eaLnBrk="1" fontAlgn="auto" hangingPunct="1">
              <a:spcBef>
                <a:spcPts val="0"/>
              </a:spcBef>
              <a:spcAft>
                <a:spcPts val="0"/>
              </a:spcAft>
              <a:defRPr/>
            </a:pPr>
            <a:r>
              <a:rPr lang="ja-JP" altLang="en-US" sz="1200" dirty="0"/>
              <a:t>利子の額は、適応される利率によって異なります。</a:t>
            </a:r>
            <a:endParaRPr lang="en-US" altLang="ja-JP" sz="1200" dirty="0"/>
          </a:p>
          <a:p>
            <a:pPr eaLnBrk="1" fontAlgn="auto" hangingPunct="1">
              <a:spcBef>
                <a:spcPts val="0"/>
              </a:spcBef>
              <a:spcAft>
                <a:spcPts val="0"/>
              </a:spcAft>
              <a:defRPr/>
            </a:pPr>
            <a:r>
              <a:rPr lang="ja-JP" altLang="en-US" sz="1200" dirty="0"/>
              <a:t>実際に適応される利率は貸与終了月に決まるため、それに応じて利子の額も異なり、</a:t>
            </a:r>
            <a:endParaRPr lang="en-US" altLang="ja-JP" sz="1200" dirty="0"/>
          </a:p>
          <a:p>
            <a:pPr eaLnBrk="1" fontAlgn="auto" hangingPunct="1">
              <a:spcBef>
                <a:spcPts val="0"/>
              </a:spcBef>
              <a:spcAft>
                <a:spcPts val="0"/>
              </a:spcAft>
              <a:defRPr/>
            </a:pPr>
            <a:r>
              <a:rPr lang="ja-JP" altLang="en-US" sz="1200" dirty="0"/>
              <a:t>利率が高ければ高いほど、利子の額も高くなります。</a:t>
            </a:r>
            <a:endParaRPr lang="en-US" altLang="ja-JP" sz="1200" dirty="0"/>
          </a:p>
          <a:p>
            <a:pPr eaLnBrk="1" fontAlgn="auto" hangingPunct="1">
              <a:spcBef>
                <a:spcPts val="0"/>
              </a:spcBef>
              <a:spcAft>
                <a:spcPts val="0"/>
              </a:spcAft>
              <a:defRPr/>
            </a:pPr>
            <a:endParaRPr lang="en-US" altLang="ja-JP" sz="1200" dirty="0"/>
          </a:p>
          <a:p>
            <a:pPr eaLnBrk="1" fontAlgn="auto" hangingPunct="1">
              <a:spcBef>
                <a:spcPts val="0"/>
              </a:spcBef>
              <a:spcAft>
                <a:spcPts val="0"/>
              </a:spcAft>
              <a:defRPr/>
            </a:pPr>
            <a:r>
              <a:rPr lang="ja-JP" altLang="en-US" sz="1200" dirty="0"/>
              <a:t>詳しい内容は、</a:t>
            </a:r>
            <a:r>
              <a:rPr lang="zh-TW" altLang="en-US" sz="1200" dirty="0"/>
              <a:t>日本学生支援機構</a:t>
            </a:r>
            <a:r>
              <a:rPr lang="ja-JP" altLang="en-US" sz="1200" dirty="0"/>
              <a:t>ホームページを確認してください。</a:t>
            </a:r>
            <a:endParaRPr lang="en-US" altLang="ja-JP" sz="1200" dirty="0"/>
          </a:p>
          <a:p>
            <a:pPr eaLnBrk="1" fontAlgn="auto" hangingPunct="1">
              <a:spcBef>
                <a:spcPts val="0"/>
              </a:spcBef>
              <a:spcAft>
                <a:spcPts val="0"/>
              </a:spcAft>
              <a:defRPr/>
            </a:pPr>
            <a:r>
              <a:rPr lang="en-US" altLang="ja-JP" sz="1200" dirty="0"/>
              <a:t>https://www.jasso.go.jp/shogakukin/about/taiyo/taiyo_2shu/riritsu_santei.html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p:cNvSpPr txBox="1">
            <a:spLocks/>
          </p:cNvSpPr>
          <p:nvPr/>
        </p:nvSpPr>
        <p:spPr bwMode="auto">
          <a:xfrm>
            <a:off x="317272" y="1700808"/>
            <a:ext cx="8359184"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F0000"/>
              </a:buClr>
              <a:buSzPct val="80000"/>
              <a:buFont typeface="Wingdings" pitchFamily="2" charset="2"/>
              <a:buNone/>
            </a:pPr>
            <a:r>
              <a:rPr lang="ja-JP" altLang="en-US" dirty="0">
                <a:solidFill>
                  <a:schemeClr val="tx1">
                    <a:lumMod val="95000"/>
                    <a:lumOff val="5000"/>
                  </a:schemeClr>
                </a:solidFill>
                <a:latin typeface="Trebuchet MS" pitchFamily="34" charset="0"/>
                <a:ea typeface="メイリオ" pitchFamily="50" charset="-128"/>
                <a:cs typeface="メイリオ" pitchFamily="50" charset="-128"/>
              </a:rPr>
              <a:t>貸与種別と保証制度の組み合わせにより</a:t>
            </a:r>
            <a:r>
              <a:rPr lang="ja-JP" altLang="en-US" dirty="0">
                <a:latin typeface="Trebuchet MS" pitchFamily="34" charset="0"/>
                <a:ea typeface="メイリオ" pitchFamily="50" charset="-128"/>
                <a:cs typeface="メイリオ" pitchFamily="50" charset="-128"/>
              </a:rPr>
              <a:t>５</a:t>
            </a:r>
            <a:r>
              <a:rPr lang="ja-JP" altLang="en-US" dirty="0">
                <a:solidFill>
                  <a:schemeClr val="tx1">
                    <a:lumMod val="95000"/>
                    <a:lumOff val="5000"/>
                  </a:schemeClr>
                </a:solidFill>
                <a:latin typeface="Trebuchet MS" pitchFamily="34" charset="0"/>
                <a:ea typeface="メイリオ" pitchFamily="50" charset="-128"/>
                <a:cs typeface="メイリオ" pitchFamily="50" charset="-128"/>
              </a:rPr>
              <a:t>種類あります。</a:t>
            </a:r>
            <a:endParaRPr lang="en-US" altLang="ja-JP" dirty="0">
              <a:solidFill>
                <a:schemeClr val="tx1">
                  <a:lumMod val="95000"/>
                  <a:lumOff val="5000"/>
                </a:schemeClr>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F0000"/>
              </a:buClr>
              <a:buSzPct val="80000"/>
              <a:buNone/>
            </a:pPr>
            <a:r>
              <a:rPr lang="ja-JP" altLang="en-US" dirty="0">
                <a:solidFill>
                  <a:schemeClr val="tx1">
                    <a:lumMod val="95000"/>
                    <a:lumOff val="5000"/>
                  </a:schemeClr>
                </a:solidFill>
                <a:latin typeface="Trebuchet MS" pitchFamily="34" charset="0"/>
                <a:ea typeface="メイリオ" pitchFamily="50" charset="-128"/>
                <a:cs typeface="メイリオ" pitchFamily="50" charset="-128"/>
              </a:rPr>
              <a:t>なお、授業料後払い制度（大学院修士段階）を利用する方は、機関保証に限ります。</a:t>
            </a:r>
            <a:endParaRPr lang="en-US" altLang="ja-JP" dirty="0">
              <a:solidFill>
                <a:schemeClr val="tx1">
                  <a:lumMod val="95000"/>
                  <a:lumOff val="5000"/>
                </a:schemeClr>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F0000"/>
              </a:buClr>
              <a:buSzPct val="80000"/>
              <a:buNone/>
            </a:pPr>
            <a:r>
              <a:rPr lang="ja-JP" altLang="en-US" dirty="0">
                <a:solidFill>
                  <a:schemeClr val="tx1">
                    <a:lumMod val="95000"/>
                    <a:lumOff val="5000"/>
                  </a:schemeClr>
                </a:solidFill>
                <a:latin typeface="Trebuchet MS" pitchFamily="34" charset="0"/>
                <a:ea typeface="メイリオ" pitchFamily="50" charset="-128"/>
                <a:cs typeface="メイリオ" pitchFamily="50" charset="-128"/>
              </a:rPr>
              <a:t>ダイジェスト版や奨学生のしおりは機構ホームページに掲載していますので、記入方法を確認してください。</a:t>
            </a:r>
            <a:endParaRPr lang="en-US" altLang="ja-JP" dirty="0">
              <a:solidFill>
                <a:schemeClr val="tx1">
                  <a:lumMod val="95000"/>
                  <a:lumOff val="5000"/>
                </a:schemeClr>
              </a:solidFill>
              <a:latin typeface="Trebuchet MS" pitchFamily="34" charset="0"/>
              <a:ea typeface="メイリオ" pitchFamily="50" charset="-128"/>
              <a:cs typeface="メイリオ" pitchFamily="50" charset="-128"/>
            </a:endParaRPr>
          </a:p>
        </p:txBody>
      </p:sp>
      <p:sp>
        <p:nvSpPr>
          <p:cNvPr id="7" name="タイトル 3"/>
          <p:cNvSpPr txBox="1">
            <a:spLocks/>
          </p:cNvSpPr>
          <p:nvPr/>
        </p:nvSpPr>
        <p:spPr bwMode="auto">
          <a:xfrm>
            <a:off x="141288" y="981075"/>
            <a:ext cx="8751192" cy="576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１．返還誓約書の種類</a:t>
            </a:r>
          </a:p>
        </p:txBody>
      </p:sp>
      <p:sp>
        <p:nvSpPr>
          <p:cNvPr id="9"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latin typeface="メイリオ" panose="020B0604030504040204" pitchFamily="50" charset="-128"/>
                <a:ea typeface="メイリオ" panose="020B0604030504040204" pitchFamily="50" charset="-128"/>
              </a:rPr>
              <a:t> 返還誓約書の作成方法</a:t>
            </a:r>
          </a:p>
        </p:txBody>
      </p:sp>
      <p:graphicFrame>
        <p:nvGraphicFramePr>
          <p:cNvPr id="2" name="表 1"/>
          <p:cNvGraphicFramePr>
            <a:graphicFrameLocks noGrp="1"/>
          </p:cNvGraphicFramePr>
          <p:nvPr>
            <p:extLst>
              <p:ext uri="{D42A27DB-BD31-4B8C-83A1-F6EECF244321}">
                <p14:modId xmlns:p14="http://schemas.microsoft.com/office/powerpoint/2010/main" val="838098805"/>
              </p:ext>
            </p:extLst>
          </p:nvPr>
        </p:nvGraphicFramePr>
        <p:xfrm>
          <a:off x="1293608" y="2889875"/>
          <a:ext cx="6556784" cy="3491364"/>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2018252">
                  <a:extLst>
                    <a:ext uri="{9D8B030D-6E8A-4147-A177-3AD203B41FA5}">
                      <a16:colId xmlns:a16="http://schemas.microsoft.com/office/drawing/2014/main" val="3926447894"/>
                    </a:ext>
                  </a:extLst>
                </a:gridCol>
                <a:gridCol w="2018252">
                  <a:extLst>
                    <a:ext uri="{9D8B030D-6E8A-4147-A177-3AD203B41FA5}">
                      <a16:colId xmlns:a16="http://schemas.microsoft.com/office/drawing/2014/main" val="20001"/>
                    </a:ext>
                  </a:extLst>
                </a:gridCol>
              </a:tblGrid>
              <a:tr h="708611">
                <a:tc>
                  <a:txBody>
                    <a:bodyPr/>
                    <a:lstStyle/>
                    <a:p>
                      <a:pPr algn="l"/>
                      <a:r>
                        <a:rPr kumimoji="1" lang="ja-JP" altLang="en-US" sz="1400" b="0" dirty="0">
                          <a:solidFill>
                            <a:schemeClr val="tx1"/>
                          </a:solidFill>
                          <a:latin typeface="メイリオ" panose="020B0604030504040204" pitchFamily="50" charset="-128"/>
                          <a:ea typeface="メイリオ" panose="020B0604030504040204" pitchFamily="50" charset="-128"/>
                        </a:rPr>
                        <a:t>返還誓約書の種類</a:t>
                      </a:r>
                    </a:p>
                  </a:txBody>
                  <a:tcPr marL="91446" marR="91446" marT="45699" marB="45699" anchor="ctr">
                    <a:solidFill>
                      <a:schemeClr val="tx2">
                        <a:lumMod val="10000"/>
                        <a:lumOff val="90000"/>
                      </a:schemeClr>
                    </a:solidFill>
                  </a:tcPr>
                </a:tc>
                <a:tc>
                  <a:txBody>
                    <a:bodyPr/>
                    <a:lstStyle/>
                    <a:p>
                      <a:pPr algn="l"/>
                      <a:r>
                        <a:rPr kumimoji="1" lang="ja-JP" altLang="en-US" sz="1400" b="0" dirty="0">
                          <a:solidFill>
                            <a:schemeClr val="tx1"/>
                          </a:solidFill>
                          <a:latin typeface="メイリオ" panose="020B0604030504040204" pitchFamily="50" charset="-128"/>
                          <a:ea typeface="メイリオ" panose="020B0604030504040204" pitchFamily="50" charset="-128"/>
                        </a:rPr>
                        <a:t>貸与奨学生のしおり</a:t>
                      </a:r>
                      <a:endParaRPr kumimoji="1" lang="en-US" altLang="ja-JP" sz="1400" b="0" dirty="0">
                        <a:solidFill>
                          <a:schemeClr val="tx1"/>
                        </a:solidFill>
                        <a:latin typeface="メイリオ" panose="020B0604030504040204" pitchFamily="50" charset="-128"/>
                        <a:ea typeface="メイリオ" panose="020B0604030504040204" pitchFamily="50" charset="-128"/>
                      </a:endParaRPr>
                    </a:p>
                    <a:p>
                      <a:pPr algn="l"/>
                      <a:r>
                        <a:rPr kumimoji="1" lang="ja-JP" altLang="en-US" sz="1400" b="0" dirty="0">
                          <a:solidFill>
                            <a:schemeClr val="tx1"/>
                          </a:solidFill>
                          <a:latin typeface="メイリオ" panose="020B0604030504040204" pitchFamily="50" charset="-128"/>
                          <a:ea typeface="メイリオ" panose="020B0604030504040204" pitchFamily="50" charset="-128"/>
                        </a:rPr>
                        <a:t>（ダイジェスト版）</a:t>
                      </a:r>
                    </a:p>
                  </a:txBody>
                  <a:tcPr marL="91446" marR="91446" marT="45699" marB="45699" anchor="ctr">
                    <a:solidFill>
                      <a:schemeClr val="tx2">
                        <a:lumMod val="10000"/>
                        <a:lumOff val="90000"/>
                      </a:schemeClr>
                    </a:solidFill>
                  </a:tcPr>
                </a:tc>
                <a:tc>
                  <a:txBody>
                    <a:bodyPr/>
                    <a:lstStyle/>
                    <a:p>
                      <a:pPr algn="l"/>
                      <a:r>
                        <a:rPr kumimoji="1" lang="ja-JP" altLang="en-US" sz="1400" b="0" dirty="0">
                          <a:solidFill>
                            <a:schemeClr val="tx1"/>
                          </a:solidFill>
                          <a:latin typeface="メイリオ" panose="020B0604030504040204" pitchFamily="50" charset="-128"/>
                          <a:ea typeface="メイリオ" panose="020B0604030504040204" pitchFamily="50" charset="-128"/>
                        </a:rPr>
                        <a:t>貸与奨学生のしおり</a:t>
                      </a:r>
                    </a:p>
                  </a:txBody>
                  <a:tcPr marL="91446" marR="91446" marT="45699" marB="45699" anchor="ctr">
                    <a:solidFill>
                      <a:schemeClr val="tx2">
                        <a:lumMod val="10000"/>
                        <a:lumOff val="90000"/>
                      </a:schemeClr>
                    </a:solidFill>
                  </a:tcPr>
                </a:tc>
                <a:extLst>
                  <a:ext uri="{0D108BD9-81ED-4DB2-BD59-A6C34878D82A}">
                    <a16:rowId xmlns:a16="http://schemas.microsoft.com/office/drawing/2014/main" val="10000"/>
                  </a:ext>
                </a:extLst>
              </a:tr>
              <a:tr h="568829">
                <a:tc>
                  <a:txBody>
                    <a:bodyPr/>
                    <a:lstStyle/>
                    <a:p>
                      <a:pPr algn="l"/>
                      <a:r>
                        <a:rPr lang="ja-JP" altLang="en-US" sz="1400" b="0" dirty="0">
                          <a:solidFill>
                            <a:schemeClr val="tx1"/>
                          </a:solidFill>
                          <a:latin typeface="メイリオ" panose="020B0604030504040204" pitchFamily="50" charset="-128"/>
                          <a:ea typeface="メイリオ" panose="020B0604030504040204" pitchFamily="50" charset="-128"/>
                          <a:cs typeface="メイリオ" pitchFamily="50" charset="-128"/>
                        </a:rPr>
                        <a:t>第一種奨学金　機関保証</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91446" marR="91446" marT="45699" marB="45699" anchor="ctr"/>
                </a:tc>
                <a:tc>
                  <a:txBody>
                    <a:bodyPr/>
                    <a:lstStyle/>
                    <a:p>
                      <a:pPr marL="0" marR="0" lvl="0" indent="0" algn="l" defTabSz="914400" rtl="0" eaLnBrk="1" fontAlgn="auto" latinLnBrk="0" hangingPunct="1">
                        <a:lnSpc>
                          <a:spcPct val="100000"/>
                        </a:lnSpc>
                        <a:spcBef>
                          <a:spcPts val="1000"/>
                        </a:spcBef>
                        <a:spcAft>
                          <a:spcPct val="0"/>
                        </a:spcAft>
                        <a:buClr>
                          <a:srgbClr val="FF0000"/>
                        </a:buClr>
                        <a:buSzPct val="80000"/>
                        <a:buFont typeface="Wingdings" pitchFamily="2" charset="2"/>
                        <a:buNone/>
                        <a:tabLst/>
                        <a:defRPr/>
                      </a:pPr>
                      <a:r>
                        <a:rPr lang="ja-JP" altLang="en-US" sz="1400" b="0" strike="noStrike" baseline="0" dirty="0">
                          <a:solidFill>
                            <a:schemeClr val="tx1"/>
                          </a:solidFill>
                          <a:latin typeface="メイリオ" panose="020B0604030504040204" pitchFamily="50" charset="-128"/>
                          <a:ea typeface="メイリオ" panose="020B0604030504040204" pitchFamily="50" charset="-128"/>
                          <a:cs typeface="メイリオ" pitchFamily="50" charset="-128"/>
                        </a:rPr>
                        <a:t>４～５ページ</a:t>
                      </a:r>
                      <a:endParaRPr lang="en-US" altLang="ja-JP" sz="1400" b="0" strike="noStrike" baseline="0" dirty="0">
                        <a:solidFill>
                          <a:schemeClr val="tx1"/>
                        </a:solidFill>
                        <a:latin typeface="メイリオ" panose="020B0604030504040204" pitchFamily="50" charset="-128"/>
                        <a:ea typeface="メイリオ" panose="020B0604030504040204" pitchFamily="50" charset="-128"/>
                        <a:cs typeface="メイリオ" pitchFamily="50" charset="-128"/>
                      </a:endParaRPr>
                    </a:p>
                  </a:txBody>
                  <a:tcPr marL="91446" marR="91446" marT="45699" marB="45699" anchor="ctr"/>
                </a:tc>
                <a:tc>
                  <a:txBody>
                    <a:bodyPr/>
                    <a:lstStyle/>
                    <a:p>
                      <a:pPr algn="l" eaLnBrk="1" hangingPunct="1">
                        <a:spcBef>
                          <a:spcPts val="1000"/>
                        </a:spcBef>
                        <a:spcAft>
                          <a:spcPct val="0"/>
                        </a:spcAft>
                        <a:buClr>
                          <a:srgbClr val="FF0000"/>
                        </a:buClr>
                        <a:buSzPct val="80000"/>
                        <a:buFont typeface="Wingdings" pitchFamily="2" charset="2"/>
                        <a:buNone/>
                      </a:pPr>
                      <a:r>
                        <a:rPr lang="ja-JP" altLang="en-US" sz="1400" b="0" dirty="0">
                          <a:solidFill>
                            <a:schemeClr val="tx1"/>
                          </a:solidFill>
                          <a:latin typeface="メイリオ" panose="020B0604030504040204" pitchFamily="50" charset="-128"/>
                          <a:ea typeface="メイリオ" panose="020B0604030504040204" pitchFamily="50" charset="-128"/>
                          <a:cs typeface="メイリオ" pitchFamily="50" charset="-128"/>
                        </a:rPr>
                        <a:t>３８～３９ページ　</a:t>
                      </a:r>
                      <a:endParaRPr lang="en-US" altLang="ja-JP" sz="1400" b="0" dirty="0">
                        <a:solidFill>
                          <a:schemeClr val="tx1"/>
                        </a:solidFill>
                        <a:latin typeface="メイリオ" panose="020B0604030504040204" pitchFamily="50" charset="-128"/>
                        <a:ea typeface="メイリオ" panose="020B0604030504040204" pitchFamily="50" charset="-128"/>
                        <a:cs typeface="メイリオ" pitchFamily="50" charset="-128"/>
                      </a:endParaRPr>
                    </a:p>
                  </a:txBody>
                  <a:tcPr marL="91446" marR="91446" marT="45699" marB="45699" anchor="ctr"/>
                </a:tc>
                <a:extLst>
                  <a:ext uri="{0D108BD9-81ED-4DB2-BD59-A6C34878D82A}">
                    <a16:rowId xmlns:a16="http://schemas.microsoft.com/office/drawing/2014/main" val="10001"/>
                  </a:ext>
                </a:extLst>
              </a:tr>
              <a:tr h="553481">
                <a:tc>
                  <a:txBody>
                    <a:bodyPr/>
                    <a:lstStyle/>
                    <a:p>
                      <a:pPr algn="l"/>
                      <a:r>
                        <a:rPr lang="ja-JP" altLang="en-US" sz="1400" b="0" dirty="0">
                          <a:solidFill>
                            <a:schemeClr val="tx1"/>
                          </a:solidFill>
                          <a:latin typeface="メイリオ" panose="020B0604030504040204" pitchFamily="50" charset="-128"/>
                          <a:ea typeface="メイリオ" panose="020B0604030504040204" pitchFamily="50" charset="-128"/>
                          <a:cs typeface="メイリオ" pitchFamily="50" charset="-128"/>
                        </a:rPr>
                        <a:t>第二種奨学金　機関保証</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91446" marR="91446" marT="45699" marB="4569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0" dirty="0">
                          <a:solidFill>
                            <a:schemeClr val="tx1"/>
                          </a:solidFill>
                          <a:latin typeface="メイリオ" panose="020B0604030504040204" pitchFamily="50" charset="-128"/>
                          <a:ea typeface="メイリオ" panose="020B0604030504040204" pitchFamily="50" charset="-128"/>
                          <a:cs typeface="メイリオ" pitchFamily="50" charset="-128"/>
                        </a:rPr>
                        <a:t>―</a:t>
                      </a:r>
                    </a:p>
                  </a:txBody>
                  <a:tcPr marL="91446" marR="91446" marT="45699" marB="45699" anchor="ctr"/>
                </a:tc>
                <a:tc>
                  <a:txBody>
                    <a:bodyPr/>
                    <a:lstStyle/>
                    <a:p>
                      <a:pPr algn="l"/>
                      <a:r>
                        <a:rPr lang="ja-JP" altLang="en-US" sz="1400" b="0" dirty="0">
                          <a:solidFill>
                            <a:schemeClr val="tx1"/>
                          </a:solidFill>
                          <a:latin typeface="メイリオ" panose="020B0604030504040204" pitchFamily="50" charset="-128"/>
                          <a:ea typeface="メイリオ" panose="020B0604030504040204" pitchFamily="50" charset="-128"/>
                          <a:cs typeface="メイリオ" pitchFamily="50" charset="-128"/>
                        </a:rPr>
                        <a:t>４０～４１ページ</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91446" marR="91446" marT="45699" marB="45699" anchor="ctr"/>
                </a:tc>
                <a:extLst>
                  <a:ext uri="{0D108BD9-81ED-4DB2-BD59-A6C34878D82A}">
                    <a16:rowId xmlns:a16="http://schemas.microsoft.com/office/drawing/2014/main" val="10002"/>
                  </a:ext>
                </a:extLst>
              </a:tr>
              <a:tr h="553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メイリオ" panose="020B0604030504040204" pitchFamily="50" charset="-128"/>
                          <a:ea typeface="メイリオ" panose="020B0604030504040204" pitchFamily="50" charset="-128"/>
                        </a:rPr>
                        <a:t>授業料後払い制度　機関保証</a:t>
                      </a:r>
                    </a:p>
                  </a:txBody>
                  <a:tcPr marL="91446" marR="91446" marT="45699" marB="4569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0" dirty="0">
                          <a:solidFill>
                            <a:schemeClr val="tx1"/>
                          </a:solidFill>
                          <a:latin typeface="メイリオ" panose="020B0604030504040204" pitchFamily="50" charset="-128"/>
                          <a:ea typeface="メイリオ" panose="020B0604030504040204" pitchFamily="50" charset="-128"/>
                          <a:cs typeface="メイリオ" pitchFamily="50" charset="-128"/>
                        </a:rPr>
                        <a:t>―</a:t>
                      </a:r>
                    </a:p>
                  </a:txBody>
                  <a:tcPr marL="91446" marR="91446" marT="45699" marB="45699" anchor="ctr"/>
                </a:tc>
                <a:tc>
                  <a:txBody>
                    <a:bodyPr/>
                    <a:lstStyle/>
                    <a:p>
                      <a:pPr algn="l"/>
                      <a:r>
                        <a:rPr kumimoji="1" lang="ja-JP" altLang="en-US" sz="1400" b="0" dirty="0">
                          <a:solidFill>
                            <a:schemeClr val="tx1"/>
                          </a:solidFill>
                          <a:latin typeface="メイリオ" panose="020B0604030504040204" pitchFamily="50" charset="-128"/>
                          <a:ea typeface="メイリオ" panose="020B0604030504040204" pitchFamily="50" charset="-128"/>
                        </a:rPr>
                        <a:t>４２～４３ページ</a:t>
                      </a:r>
                    </a:p>
                  </a:txBody>
                  <a:tcPr marL="91446" marR="91446" marT="45699" marB="45699" anchor="ctr"/>
                </a:tc>
                <a:extLst>
                  <a:ext uri="{0D108BD9-81ED-4DB2-BD59-A6C34878D82A}">
                    <a16:rowId xmlns:a16="http://schemas.microsoft.com/office/drawing/2014/main" val="4048456254"/>
                  </a:ext>
                </a:extLst>
              </a:tr>
              <a:tr h="553481">
                <a:tc>
                  <a:txBody>
                    <a:bodyPr/>
                    <a:lstStyle/>
                    <a:p>
                      <a:pPr algn="l"/>
                      <a:r>
                        <a:rPr lang="ja-JP" altLang="en-US" sz="1400" b="0" dirty="0">
                          <a:solidFill>
                            <a:schemeClr val="tx1"/>
                          </a:solidFill>
                          <a:latin typeface="メイリオ" panose="020B0604030504040204" pitchFamily="50" charset="-128"/>
                          <a:ea typeface="メイリオ" panose="020B0604030504040204" pitchFamily="50" charset="-128"/>
                          <a:cs typeface="メイリオ" pitchFamily="50" charset="-128"/>
                        </a:rPr>
                        <a:t>第一種奨学金　人的保証</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91446" marR="91446" marT="45699" marB="4569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0" dirty="0">
                          <a:solidFill>
                            <a:schemeClr val="tx1"/>
                          </a:solidFill>
                          <a:latin typeface="メイリオ" panose="020B0604030504040204" pitchFamily="50" charset="-128"/>
                          <a:ea typeface="メイリオ" panose="020B0604030504040204" pitchFamily="50" charset="-128"/>
                          <a:cs typeface="メイリオ" pitchFamily="50" charset="-128"/>
                        </a:rPr>
                        <a:t>―</a:t>
                      </a:r>
                    </a:p>
                  </a:txBody>
                  <a:tcPr marL="91446" marR="91446" marT="45699" marB="45699" anchor="ctr"/>
                </a:tc>
                <a:tc>
                  <a:txBody>
                    <a:bodyPr/>
                    <a:lstStyle/>
                    <a:p>
                      <a:pPr algn="l"/>
                      <a:r>
                        <a:rPr lang="ja-JP" altLang="en-US" sz="1400" b="0" dirty="0">
                          <a:solidFill>
                            <a:schemeClr val="tx1"/>
                          </a:solidFill>
                          <a:latin typeface="メイリオ" panose="020B0604030504040204" pitchFamily="50" charset="-128"/>
                          <a:ea typeface="メイリオ" panose="020B0604030504040204" pitchFamily="50" charset="-128"/>
                          <a:cs typeface="メイリオ" pitchFamily="50" charset="-128"/>
                        </a:rPr>
                        <a:t>４４～４５ページ</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91446" marR="91446" marT="45699" marB="45699" anchor="ctr"/>
                </a:tc>
                <a:extLst>
                  <a:ext uri="{0D108BD9-81ED-4DB2-BD59-A6C34878D82A}">
                    <a16:rowId xmlns:a16="http://schemas.microsoft.com/office/drawing/2014/main" val="10003"/>
                  </a:ext>
                </a:extLst>
              </a:tr>
              <a:tr h="553481">
                <a:tc>
                  <a:txBody>
                    <a:bodyPr/>
                    <a:lstStyle/>
                    <a:p>
                      <a:pPr algn="l"/>
                      <a:r>
                        <a:rPr lang="ja-JP" altLang="en-US" sz="1400" b="0" dirty="0">
                          <a:solidFill>
                            <a:schemeClr val="tx1"/>
                          </a:solidFill>
                          <a:latin typeface="メイリオ" panose="020B0604030504040204" pitchFamily="50" charset="-128"/>
                          <a:ea typeface="メイリオ" panose="020B0604030504040204" pitchFamily="50" charset="-128"/>
                          <a:cs typeface="メイリオ" pitchFamily="50" charset="-128"/>
                        </a:rPr>
                        <a:t>第二種奨学金　人的保証</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L="91446" marR="91446" marT="45699" marB="4569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a:solidFill>
                            <a:schemeClr val="tx1"/>
                          </a:solidFill>
                          <a:latin typeface="メイリオ" panose="020B0604030504040204" pitchFamily="50" charset="-128"/>
                          <a:ea typeface="メイリオ" panose="020B0604030504040204" pitchFamily="50" charset="-128"/>
                          <a:cs typeface="メイリオ" pitchFamily="50" charset="-128"/>
                        </a:rPr>
                        <a:t>６～７ページ</a:t>
                      </a:r>
                      <a:endParaRPr lang="en-US" altLang="ja-JP" sz="1400" b="0" dirty="0">
                        <a:solidFill>
                          <a:schemeClr val="tx1"/>
                        </a:solidFill>
                        <a:latin typeface="メイリオ" panose="020B0604030504040204" pitchFamily="50" charset="-128"/>
                        <a:ea typeface="メイリオ" panose="020B0604030504040204" pitchFamily="50" charset="-128"/>
                        <a:cs typeface="メイリオ" pitchFamily="50" charset="-128"/>
                      </a:endParaRPr>
                    </a:p>
                  </a:txBody>
                  <a:tcPr marL="91446" marR="91446" marT="45699" marB="4569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dirty="0">
                          <a:solidFill>
                            <a:schemeClr val="tx1"/>
                          </a:solidFill>
                          <a:latin typeface="メイリオ" panose="020B0604030504040204" pitchFamily="50" charset="-128"/>
                          <a:ea typeface="メイリオ" panose="020B0604030504040204" pitchFamily="50" charset="-128"/>
                          <a:cs typeface="メイリオ" pitchFamily="50" charset="-128"/>
                        </a:rPr>
                        <a:t>４６～４７ページ</a:t>
                      </a:r>
                      <a:endParaRPr lang="en-US" altLang="ja-JP" sz="1400" b="0" dirty="0">
                        <a:solidFill>
                          <a:schemeClr val="tx1"/>
                        </a:solidFill>
                        <a:latin typeface="メイリオ" panose="020B0604030504040204" pitchFamily="50" charset="-128"/>
                        <a:ea typeface="メイリオ" panose="020B0604030504040204" pitchFamily="50" charset="-128"/>
                        <a:cs typeface="メイリオ" pitchFamily="50" charset="-128"/>
                      </a:endParaRPr>
                    </a:p>
                  </a:txBody>
                  <a:tcPr marL="91446" marR="91446" marT="45699" marB="45699"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latin typeface="メイリオ" panose="020B0604030504040204" pitchFamily="50" charset="-128"/>
                <a:ea typeface="メイリオ" panose="020B0604030504040204" pitchFamily="50" charset="-128"/>
              </a:rPr>
              <a:t> 交付物の確認</a:t>
            </a:r>
          </a:p>
        </p:txBody>
      </p:sp>
      <p:sp>
        <p:nvSpPr>
          <p:cNvPr id="8196" name="コンテンツ プレースホルダー 2"/>
          <p:cNvSpPr txBox="1">
            <a:spLocks/>
          </p:cNvSpPr>
          <p:nvPr/>
        </p:nvSpPr>
        <p:spPr bwMode="auto">
          <a:xfrm>
            <a:off x="272926" y="826371"/>
            <a:ext cx="8713788" cy="389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 typeface="ＭＳ 明朝" pitchFamily="17" charset="-128"/>
              <a:buChar char="※"/>
              <a:defRPr/>
            </a:pPr>
            <a:endParaRPr lang="en-US" altLang="ja-JP" sz="190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Font typeface="ＭＳ 明朝" pitchFamily="17" charset="-128"/>
              <a:buChar char="※"/>
              <a:defRPr/>
            </a:pPr>
            <a:endParaRPr lang="en-US" altLang="ja-JP" sz="190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Font typeface="ＭＳ 明朝" pitchFamily="17" charset="-128"/>
              <a:buChar char="※"/>
              <a:defRPr/>
            </a:pPr>
            <a:endParaRPr lang="en-US" altLang="ja-JP" sz="190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Font typeface="ＭＳ 明朝" pitchFamily="17" charset="-128"/>
              <a:buChar char="※"/>
              <a:defRPr/>
            </a:pPr>
            <a:endParaRPr lang="en-US" altLang="ja-JP" sz="190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Font typeface="ＭＳ 明朝" pitchFamily="17" charset="-128"/>
              <a:buChar char="※"/>
              <a:defRPr/>
            </a:pPr>
            <a:endParaRPr lang="en-US" altLang="ja-JP" sz="190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Font typeface="ＭＳ 明朝" pitchFamily="17" charset="-128"/>
              <a:buChar char="※"/>
              <a:defRPr/>
            </a:pPr>
            <a:endParaRPr lang="en-US" altLang="ja-JP" sz="190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spcAft>
                <a:spcPct val="0"/>
              </a:spcAft>
              <a:buClrTx/>
              <a:buSzPct val="80000"/>
              <a:buFont typeface="Wingdings" pitchFamily="2" charset="2"/>
              <a:buNone/>
              <a:defRPr/>
            </a:pPr>
            <a:endParaRPr lang="en-US" altLang="ja-JP" sz="1900" dirty="0">
              <a:latin typeface="Trebuchet MS" pitchFamily="34" charset="0"/>
              <a:ea typeface="メイリオ" pitchFamily="50" charset="-128"/>
              <a:cs typeface="メイリオ" pitchFamily="50" charset="-128"/>
            </a:endParaRPr>
          </a:p>
        </p:txBody>
      </p:sp>
      <p:sp>
        <p:nvSpPr>
          <p:cNvPr id="3" name="コンテンツ プレースホルダー 2"/>
          <p:cNvSpPr>
            <a:spLocks noGrp="1"/>
          </p:cNvSpPr>
          <p:nvPr>
            <p:ph idx="1"/>
          </p:nvPr>
        </p:nvSpPr>
        <p:spPr>
          <a:xfrm>
            <a:off x="250825" y="904475"/>
            <a:ext cx="8569647" cy="3826698"/>
          </a:xfrm>
        </p:spPr>
        <p:txBody>
          <a:bodyPr/>
          <a:lstStyle/>
          <a:p>
            <a:pPr marL="342900" indent="-342900">
              <a:buClrTx/>
              <a:buFont typeface="+mj-lt"/>
              <a:buAutoNum type="arabicPeriod"/>
              <a:defRPr/>
            </a:pPr>
            <a:r>
              <a:rPr lang="ja-JP" altLang="en-US" sz="3600" b="1" dirty="0">
                <a:latin typeface="メイリオ" panose="020B0604030504040204" pitchFamily="50" charset="-128"/>
                <a:ea typeface="メイリオ" panose="020B0604030504040204" pitchFamily="50" charset="-128"/>
                <a:cs typeface="+mn-cs"/>
              </a:rPr>
              <a:t>奨学生証</a:t>
            </a:r>
            <a:endParaRPr lang="en-US" altLang="ja-JP" sz="3600" b="1" dirty="0">
              <a:latin typeface="メイリオ" panose="020B0604030504040204" pitchFamily="50" charset="-128"/>
              <a:ea typeface="メイリオ" panose="020B0604030504040204" pitchFamily="50" charset="-128"/>
              <a:cs typeface="+mn-cs"/>
            </a:endParaRPr>
          </a:p>
          <a:p>
            <a:pPr marL="342900" indent="-342900">
              <a:buClrTx/>
              <a:buFont typeface="+mj-lt"/>
              <a:buAutoNum type="arabicPeriod"/>
              <a:defRPr/>
            </a:pPr>
            <a:r>
              <a:rPr lang="ja-JP" altLang="en-US" sz="3600" b="1" dirty="0">
                <a:latin typeface="メイリオ" panose="020B0604030504040204" pitchFamily="50" charset="-128"/>
                <a:ea typeface="メイリオ" panose="020B0604030504040204" pitchFamily="50" charset="-128"/>
                <a:cs typeface="+mn-cs"/>
              </a:rPr>
              <a:t>貸与奨学生のしおり</a:t>
            </a:r>
            <a:r>
              <a:rPr lang="en-US" altLang="ja-JP" sz="3600" b="1" dirty="0">
                <a:latin typeface="メイリオ" panose="020B0604030504040204" pitchFamily="50" charset="-128"/>
                <a:ea typeface="メイリオ" panose="020B0604030504040204" pitchFamily="50" charset="-128"/>
                <a:cs typeface="+mn-cs"/>
              </a:rPr>
              <a:t>(</a:t>
            </a:r>
            <a:r>
              <a:rPr lang="ja-JP" altLang="en-US" sz="3600" b="1" dirty="0">
                <a:latin typeface="メイリオ" panose="020B0604030504040204" pitchFamily="50" charset="-128"/>
                <a:ea typeface="メイリオ" panose="020B0604030504040204" pitchFamily="50" charset="-128"/>
                <a:cs typeface="+mn-cs"/>
              </a:rPr>
              <a:t>ダイジェスト版</a:t>
            </a:r>
            <a:r>
              <a:rPr lang="en-US" altLang="ja-JP" sz="3600" b="1" dirty="0">
                <a:latin typeface="メイリオ" panose="020B0604030504040204" pitchFamily="50" charset="-128"/>
                <a:ea typeface="メイリオ" panose="020B0604030504040204" pitchFamily="50" charset="-128"/>
                <a:cs typeface="+mn-cs"/>
              </a:rPr>
              <a:t>)</a:t>
            </a:r>
            <a:r>
              <a:rPr lang="ja-JP" altLang="en-US" sz="3600" b="1" dirty="0">
                <a:latin typeface="メイリオ" panose="020B0604030504040204" pitchFamily="50" charset="-128"/>
                <a:ea typeface="メイリオ" panose="020B0604030504040204" pitchFamily="50" charset="-128"/>
                <a:cs typeface="+mn-cs"/>
              </a:rPr>
              <a:t>　　</a:t>
            </a:r>
            <a:endParaRPr lang="en-US" altLang="ja-JP" sz="3600" b="1" dirty="0">
              <a:latin typeface="メイリオ" panose="020B0604030504040204" pitchFamily="50" charset="-128"/>
              <a:ea typeface="メイリオ" panose="020B0604030504040204" pitchFamily="50" charset="-128"/>
              <a:cs typeface="+mn-cs"/>
            </a:endParaRPr>
          </a:p>
          <a:p>
            <a:pPr marL="342900" indent="-342900">
              <a:spcBef>
                <a:spcPts val="1200"/>
              </a:spcBef>
              <a:buClrTx/>
              <a:buFont typeface="+mj-lt"/>
              <a:buAutoNum type="arabicPeriod"/>
              <a:defRPr/>
            </a:pPr>
            <a:r>
              <a:rPr lang="ja-JP" altLang="en-US" sz="3600" b="1" dirty="0">
                <a:latin typeface="メイリオ" panose="020B0604030504040204" pitchFamily="50" charset="-128"/>
                <a:ea typeface="メイリオ" panose="020B0604030504040204" pitchFamily="50" charset="-128"/>
                <a:cs typeface="+mn-cs"/>
              </a:rPr>
              <a:t>返還誓約書</a:t>
            </a:r>
            <a:r>
              <a:rPr lang="ja-JP" altLang="en-US" sz="2000" b="1" dirty="0">
                <a:latin typeface="メイリオ" panose="020B0604030504040204" pitchFamily="50" charset="-128"/>
                <a:ea typeface="メイリオ" panose="020B0604030504040204" pitchFamily="50" charset="-128"/>
                <a:cs typeface="+mn-cs"/>
              </a:rPr>
              <a:t>（兼個人信用情報の取扱いに関する同意書）</a:t>
            </a:r>
            <a:endParaRPr lang="en-US" altLang="ja-JP" sz="2000" b="1" dirty="0">
              <a:latin typeface="メイリオ" panose="020B0604030504040204" pitchFamily="50" charset="-128"/>
              <a:ea typeface="メイリオ" panose="020B0604030504040204" pitchFamily="50" charset="-128"/>
              <a:cs typeface="+mn-cs"/>
            </a:endParaRPr>
          </a:p>
          <a:p>
            <a:pPr marL="0" indent="0">
              <a:buClrTx/>
              <a:buNone/>
              <a:defRPr/>
            </a:pPr>
            <a:endParaRPr lang="en-US" altLang="ja-JP" sz="2000" b="1" dirty="0">
              <a:latin typeface="メイリオ" panose="020B0604030504040204" pitchFamily="50" charset="-128"/>
              <a:ea typeface="メイリオ" panose="020B0604030504040204" pitchFamily="50" charset="-128"/>
              <a:cs typeface="+mn-cs"/>
            </a:endParaRPr>
          </a:p>
          <a:p>
            <a:pPr marL="0" indent="0">
              <a:buClrTx/>
              <a:buNone/>
              <a:defRPr/>
            </a:pPr>
            <a:r>
              <a:rPr lang="ja-JP" altLang="en-US" sz="3600" b="1" dirty="0">
                <a:latin typeface="メイリオ" panose="020B0604030504040204" pitchFamily="50" charset="-128"/>
                <a:ea typeface="メイリオ" panose="020B0604030504040204" pitchFamily="50" charset="-128"/>
                <a:cs typeface="+mn-cs"/>
              </a:rPr>
              <a:t>●保証依頼書・保証料支払依頼書</a:t>
            </a:r>
            <a:endParaRPr lang="en-US" altLang="ja-JP" sz="3600" b="1" dirty="0">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4724773" y="4355749"/>
            <a:ext cx="4239840" cy="461665"/>
          </a:xfrm>
          <a:prstGeom prst="rect">
            <a:avLst/>
          </a:prstGeom>
          <a:noFill/>
        </p:spPr>
        <p:txBody>
          <a:bodyPr wrap="square" rtlCol="0">
            <a:spAutoFit/>
          </a:bodyPr>
          <a:lstStyle/>
          <a:p>
            <a:r>
              <a:rPr lang="en-US" altLang="ja-JP" sz="2400" b="1" dirty="0">
                <a:solidFill>
                  <a:schemeClr val="accent2"/>
                </a:solidFill>
                <a:latin typeface="メイリオ" panose="020B0604030504040204" pitchFamily="50" charset="-128"/>
                <a:ea typeface="メイリオ" panose="020B0604030504040204" pitchFamily="50" charset="-128"/>
              </a:rPr>
              <a:t>【</a:t>
            </a:r>
            <a:r>
              <a:rPr lang="ja-JP" altLang="en-US" sz="2400" b="1" dirty="0">
                <a:solidFill>
                  <a:schemeClr val="accent2"/>
                </a:solidFill>
                <a:latin typeface="メイリオ" panose="020B0604030504040204" pitchFamily="50" charset="-128"/>
                <a:ea typeface="メイリオ" panose="020B0604030504040204" pitchFamily="50" charset="-128"/>
              </a:rPr>
              <a:t>機関保証</a:t>
            </a:r>
            <a:r>
              <a:rPr lang="ja-JP" altLang="en-US" sz="2400" b="1" dirty="0">
                <a:solidFill>
                  <a:schemeClr val="accent6"/>
                </a:solidFill>
                <a:latin typeface="メイリオ" panose="020B0604030504040204" pitchFamily="50" charset="-128"/>
                <a:ea typeface="メイリオ" panose="020B0604030504040204" pitchFamily="50" charset="-128"/>
              </a:rPr>
              <a:t>制度</a:t>
            </a:r>
            <a:r>
              <a:rPr lang="ja-JP" altLang="en-US" sz="2400" b="1" dirty="0">
                <a:solidFill>
                  <a:schemeClr val="accent2"/>
                </a:solidFill>
                <a:latin typeface="メイリオ" panose="020B0604030504040204" pitchFamily="50" charset="-128"/>
                <a:ea typeface="メイリオ" panose="020B0604030504040204" pitchFamily="50" charset="-128"/>
              </a:rPr>
              <a:t>選択者のみ</a:t>
            </a:r>
            <a:r>
              <a:rPr lang="en-US" altLang="ja-JP" sz="2400" b="1" dirty="0">
                <a:solidFill>
                  <a:schemeClr val="accent2"/>
                </a:solidFill>
                <a:latin typeface="メイリオ" panose="020B0604030504040204" pitchFamily="50" charset="-128"/>
                <a:ea typeface="メイリオ" panose="020B0604030504040204" pitchFamily="50" charset="-128"/>
              </a:rPr>
              <a:t>】</a:t>
            </a:r>
          </a:p>
        </p:txBody>
      </p:sp>
      <p:sp>
        <p:nvSpPr>
          <p:cNvPr id="7" name="テキスト ボックス 6"/>
          <p:cNvSpPr txBox="1"/>
          <p:nvPr/>
        </p:nvSpPr>
        <p:spPr>
          <a:xfrm>
            <a:off x="107504" y="5353749"/>
            <a:ext cx="7907349" cy="707886"/>
          </a:xfrm>
          <a:prstGeom prst="rect">
            <a:avLst/>
          </a:prstGeom>
          <a:noFill/>
        </p:spPr>
        <p:txBody>
          <a:bodyPr wrap="square" rtlCol="0">
            <a:spAutoFit/>
          </a:bodyPr>
          <a:lstStyle/>
          <a:p>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「貸与奨学生のしおり（全体版）」は日本学生支援機構のホーム 　　</a:t>
            </a:r>
            <a:br>
              <a:rPr lang="en-US" altLang="ja-JP" sz="2000" b="1" dirty="0">
                <a:latin typeface="メイリオ" panose="020B0604030504040204" pitchFamily="50" charset="-128"/>
                <a:ea typeface="メイリオ" panose="020B0604030504040204" pitchFamily="50" charset="-128"/>
              </a:rPr>
            </a:br>
            <a:r>
              <a:rPr lang="ja-JP" altLang="en-US" sz="2000" b="1" dirty="0">
                <a:latin typeface="メイリオ" panose="020B0604030504040204" pitchFamily="50" charset="-128"/>
                <a:ea typeface="メイリオ" panose="020B0604030504040204" pitchFamily="50" charset="-128"/>
              </a:rPr>
              <a:t>　ページに掲載しています。必ず確認するようにしてください。</a:t>
            </a:r>
            <a:endParaRPr lang="en-US" altLang="ja-JP" sz="2000" b="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352808" y="6100847"/>
            <a:ext cx="8425629" cy="369332"/>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rPr>
              <a:t>https://www.jasso.go.jp/shogakukin/saiyochu/siori/index.html</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1458" y="5092824"/>
            <a:ext cx="1016794" cy="1016794"/>
          </a:xfrm>
          <a:prstGeom prst="rect">
            <a:avLst/>
          </a:prstGeom>
          <a:ln w="1587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3"/>
          <p:cNvSpPr txBox="1">
            <a:spLocks/>
          </p:cNvSpPr>
          <p:nvPr/>
        </p:nvSpPr>
        <p:spPr bwMode="auto">
          <a:xfrm>
            <a:off x="141288" y="908050"/>
            <a:ext cx="8137525" cy="576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２．保証制度の種類</a:t>
            </a:r>
          </a:p>
        </p:txBody>
      </p:sp>
      <p:sp>
        <p:nvSpPr>
          <p:cNvPr id="28677" name="テキスト ボックス 1"/>
          <p:cNvSpPr txBox="1">
            <a:spLocks noChangeArrowheads="1"/>
          </p:cNvSpPr>
          <p:nvPr/>
        </p:nvSpPr>
        <p:spPr bwMode="auto">
          <a:xfrm>
            <a:off x="1347788" y="5360516"/>
            <a:ext cx="754469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ＨＧｺﾞｼｯｸE-PRO"/>
                <a:ea typeface="ＭＳ Ｐゴシック" pitchFamily="50" charset="-128"/>
              </a:defRPr>
            </a:lvl1pPr>
            <a:lvl2pPr marL="742950" indent="-285750" eaLnBrk="0" hangingPunct="0">
              <a:defRPr kumimoji="1">
                <a:solidFill>
                  <a:schemeClr val="tx1"/>
                </a:solidFill>
                <a:latin typeface="ＨＧｺﾞｼｯｸE-PRO"/>
                <a:ea typeface="ＭＳ Ｐゴシック" pitchFamily="50" charset="-128"/>
              </a:defRPr>
            </a:lvl2pPr>
            <a:lvl3pPr marL="1143000" indent="-228600" eaLnBrk="0" hangingPunct="0">
              <a:defRPr kumimoji="1">
                <a:solidFill>
                  <a:schemeClr val="tx1"/>
                </a:solidFill>
                <a:latin typeface="ＨＧｺﾞｼｯｸE-PRO"/>
                <a:ea typeface="ＭＳ Ｐゴシック" pitchFamily="50" charset="-128"/>
              </a:defRPr>
            </a:lvl3pPr>
            <a:lvl4pPr marL="1600200" indent="-228600" eaLnBrk="0" hangingPunct="0">
              <a:defRPr kumimoji="1">
                <a:solidFill>
                  <a:schemeClr val="tx1"/>
                </a:solidFill>
                <a:latin typeface="ＨＧｺﾞｼｯｸE-PRO"/>
                <a:ea typeface="ＭＳ Ｐゴシック" pitchFamily="50" charset="-128"/>
              </a:defRPr>
            </a:lvl4pPr>
            <a:lvl5pPr marL="2057400" indent="-228600" eaLnBrk="0" hangingPunct="0">
              <a:defRPr kumimoji="1">
                <a:solidFill>
                  <a:schemeClr val="tx1"/>
                </a:solidFill>
                <a:latin typeface="ＨＧｺﾞｼｯｸE-PRO"/>
                <a:ea typeface="ＭＳ Ｐゴシック" pitchFamily="50" charset="-128"/>
              </a:defRPr>
            </a:lvl5pPr>
            <a:lvl6pPr marL="25146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6pPr>
            <a:lvl7pPr marL="29718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7pPr>
            <a:lvl8pPr marL="34290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8pPr>
            <a:lvl9pPr marL="38862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9pPr>
          </a:lstStyle>
          <a:p>
            <a:pPr eaLnBrk="1" hangingPunct="1">
              <a:lnSpc>
                <a:spcPts val="1100"/>
              </a:lnSpc>
              <a:spcBef>
                <a:spcPts val="1000"/>
              </a:spcBef>
              <a:buSzPct val="80000"/>
              <a:buFont typeface="Wingdings" pitchFamily="2" charset="2"/>
              <a:buChar char="l"/>
            </a:pPr>
            <a:r>
              <a:rPr lang="ja-JP" altLang="en-US" sz="1200" dirty="0">
                <a:solidFill>
                  <a:schemeClr val="tx1">
                    <a:lumMod val="95000"/>
                    <a:lumOff val="5000"/>
                  </a:schemeClr>
                </a:solidFill>
                <a:latin typeface="メイリオ" pitchFamily="50" charset="-128"/>
                <a:ea typeface="メイリオ" pitchFamily="50" charset="-128"/>
                <a:cs typeface="メイリオ" pitchFamily="50" charset="-128"/>
              </a:rPr>
              <a:t>「連帯保証人」とは、奨学金の返還について本人と同等の責任を負います。</a:t>
            </a:r>
            <a:endParaRPr lang="en-US" altLang="ja-JP" sz="1200" dirty="0">
              <a:solidFill>
                <a:schemeClr val="tx1">
                  <a:lumMod val="95000"/>
                  <a:lumOff val="5000"/>
                </a:schemeClr>
              </a:solidFill>
              <a:latin typeface="メイリオ" pitchFamily="50" charset="-128"/>
              <a:ea typeface="メイリオ" pitchFamily="50" charset="-128"/>
              <a:cs typeface="メイリオ" pitchFamily="50" charset="-128"/>
            </a:endParaRPr>
          </a:p>
          <a:p>
            <a:pPr eaLnBrk="1" hangingPunct="1">
              <a:lnSpc>
                <a:spcPts val="1100"/>
              </a:lnSpc>
              <a:spcBef>
                <a:spcPts val="1000"/>
              </a:spcBef>
              <a:buSzPct val="80000"/>
              <a:buFont typeface="Wingdings" pitchFamily="2" charset="2"/>
              <a:buChar char="l"/>
            </a:pPr>
            <a:r>
              <a:rPr lang="ja-JP" altLang="en-US" sz="1200" dirty="0">
                <a:solidFill>
                  <a:schemeClr val="tx1">
                    <a:lumMod val="95000"/>
                    <a:lumOff val="5000"/>
                  </a:schemeClr>
                </a:solidFill>
                <a:latin typeface="メイリオ" pitchFamily="50" charset="-128"/>
                <a:ea typeface="メイリオ" pitchFamily="50" charset="-128"/>
                <a:cs typeface="メイリオ" pitchFamily="50" charset="-128"/>
              </a:rPr>
              <a:t>「保証人」とは、あなたや連帯保証人が返還できなくなったとき、あなたに代わって返還する人です。</a:t>
            </a:r>
            <a:endParaRPr lang="en-US" altLang="ja-JP" sz="1200" dirty="0">
              <a:solidFill>
                <a:schemeClr val="tx1">
                  <a:lumMod val="95000"/>
                  <a:lumOff val="5000"/>
                </a:schemeClr>
              </a:solidFill>
              <a:latin typeface="メイリオ" pitchFamily="50" charset="-128"/>
              <a:ea typeface="メイリオ" pitchFamily="50" charset="-128"/>
              <a:cs typeface="メイリオ" pitchFamily="50" charset="-128"/>
            </a:endParaRPr>
          </a:p>
          <a:p>
            <a:pPr marL="133350" indent="-133350" eaLnBrk="1" hangingPunct="1">
              <a:lnSpc>
                <a:spcPts val="1600"/>
              </a:lnSpc>
              <a:spcBef>
                <a:spcPts val="1000"/>
              </a:spcBef>
              <a:buClr>
                <a:srgbClr val="FC0128"/>
              </a:buClr>
              <a:buSzPct val="80000"/>
            </a:pPr>
            <a:r>
              <a:rPr lang="en-US" altLang="ja-JP" sz="1200" dirty="0">
                <a:solidFill>
                  <a:schemeClr val="tx1">
                    <a:lumMod val="95000"/>
                    <a:lumOff val="5000"/>
                  </a:schemeClr>
                </a:solidFill>
                <a:latin typeface="メイリオ" pitchFamily="50" charset="-128"/>
                <a:ea typeface="メイリオ" pitchFamily="50" charset="-128"/>
                <a:cs typeface="メイリオ" pitchFamily="50" charset="-128"/>
              </a:rPr>
              <a:t>※</a:t>
            </a:r>
            <a:r>
              <a:rPr lang="ja-JP" altLang="en-US" sz="1200" dirty="0">
                <a:solidFill>
                  <a:schemeClr val="tx1">
                    <a:lumMod val="95000"/>
                    <a:lumOff val="5000"/>
                  </a:schemeClr>
                </a:solidFill>
                <a:latin typeface="メイリオ" pitchFamily="50" charset="-128"/>
                <a:ea typeface="メイリオ" pitchFamily="50" charset="-128"/>
                <a:cs typeface="メイリオ" pitchFamily="50" charset="-128"/>
              </a:rPr>
              <a:t>保証人には、連帯保証人には認められていない「分別の利益」（保証人の返還すべき金額が、本人が返還すべき返還未済額の２分の１となること。）のほか、「検索の抗弁権」や「催告の抗弁権」が認められています。</a:t>
            </a:r>
          </a:p>
        </p:txBody>
      </p:sp>
      <p:sp>
        <p:nvSpPr>
          <p:cNvPr id="7"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latin typeface="メイリオ" panose="020B0604030504040204" pitchFamily="50" charset="-128"/>
                <a:ea typeface="メイリオ" panose="020B0604030504040204" pitchFamily="50" charset="-128"/>
              </a:rPr>
              <a:t> 返還誓約書の作成方法</a:t>
            </a:r>
          </a:p>
        </p:txBody>
      </p:sp>
      <p:sp>
        <p:nvSpPr>
          <p:cNvPr id="28679" name="コンテンツ プレースホルダー 2"/>
          <p:cNvSpPr txBox="1">
            <a:spLocks/>
          </p:cNvSpPr>
          <p:nvPr/>
        </p:nvSpPr>
        <p:spPr bwMode="auto">
          <a:xfrm>
            <a:off x="309562" y="2009848"/>
            <a:ext cx="7885113"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F0000"/>
              </a:buClr>
              <a:buSzPct val="80000"/>
              <a:buFont typeface="Wingdings" pitchFamily="2" charset="2"/>
              <a:buNone/>
            </a:pPr>
            <a:r>
              <a:rPr lang="ja-JP" altLang="en-US" sz="1800" dirty="0">
                <a:solidFill>
                  <a:schemeClr val="tx1">
                    <a:lumMod val="95000"/>
                    <a:lumOff val="5000"/>
                  </a:schemeClr>
                </a:solidFill>
                <a:latin typeface="Trebuchet MS" pitchFamily="34" charset="0"/>
                <a:ea typeface="メイリオ" pitchFamily="50" charset="-128"/>
                <a:cs typeface="メイリオ" pitchFamily="50" charset="-128"/>
              </a:rPr>
              <a:t>　一定の保証料を支払うことで、保証機関から保証を受けます。</a:t>
            </a:r>
            <a:endParaRPr lang="en-US" altLang="ja-JP" sz="1800" dirty="0">
              <a:solidFill>
                <a:schemeClr val="tx1">
                  <a:lumMod val="95000"/>
                  <a:lumOff val="5000"/>
                </a:schemeClr>
              </a:solidFill>
              <a:latin typeface="Trebuchet MS" pitchFamily="34" charset="0"/>
              <a:ea typeface="メイリオ" pitchFamily="50" charset="-128"/>
              <a:cs typeface="メイリオ" pitchFamily="50" charset="-128"/>
            </a:endParaRPr>
          </a:p>
          <a:p>
            <a:pPr eaLnBrk="1" hangingPunct="1">
              <a:spcBef>
                <a:spcPts val="1000"/>
              </a:spcBef>
              <a:spcAft>
                <a:spcPct val="0"/>
              </a:spcAft>
              <a:buClr>
                <a:srgbClr val="FF0000"/>
              </a:buClr>
              <a:buSzPct val="80000"/>
              <a:buFont typeface="Wingdings" pitchFamily="2" charset="2"/>
              <a:buNone/>
            </a:pPr>
            <a:r>
              <a:rPr lang="ja-JP" altLang="en-US" sz="1800" dirty="0">
                <a:solidFill>
                  <a:schemeClr val="tx1">
                    <a:lumMod val="95000"/>
                    <a:lumOff val="5000"/>
                  </a:schemeClr>
                </a:solidFill>
                <a:latin typeface="Trebuchet MS" pitchFamily="34" charset="0"/>
                <a:ea typeface="メイリオ" pitchFamily="50" charset="-128"/>
                <a:cs typeface="メイリオ" pitchFamily="50" charset="-128"/>
              </a:rPr>
              <a:t>　保証料は、毎月の奨学金から差し引かれます。</a:t>
            </a:r>
            <a:endParaRPr lang="en-US" altLang="ja-JP" sz="1800" dirty="0">
              <a:solidFill>
                <a:schemeClr val="tx1">
                  <a:lumMod val="95000"/>
                  <a:lumOff val="5000"/>
                </a:schemeClr>
              </a:solidFill>
              <a:latin typeface="Trebuchet MS" pitchFamily="34" charset="0"/>
              <a:ea typeface="メイリオ" pitchFamily="50" charset="-128"/>
              <a:cs typeface="メイリオ" pitchFamily="50" charset="-128"/>
            </a:endParaRPr>
          </a:p>
        </p:txBody>
      </p:sp>
      <p:pic>
        <p:nvPicPr>
          <p:cNvPr id="2868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50" y="5363517"/>
            <a:ext cx="558800" cy="28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81" name="テキスト ボックス 12"/>
          <p:cNvSpPr txBox="1">
            <a:spLocks noChangeArrowheads="1"/>
          </p:cNvSpPr>
          <p:nvPr/>
        </p:nvSpPr>
        <p:spPr bwMode="auto">
          <a:xfrm>
            <a:off x="629786" y="5646204"/>
            <a:ext cx="8458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000" dirty="0">
                <a:latin typeface="メイリオ" panose="020B0604030504040204" pitchFamily="50" charset="-128"/>
                <a:ea typeface="メイリオ" panose="020B0604030504040204" pitchFamily="50" charset="-128"/>
              </a:rPr>
              <a:t>用語説明</a:t>
            </a:r>
          </a:p>
        </p:txBody>
      </p:sp>
      <p:sp>
        <p:nvSpPr>
          <p:cNvPr id="28682" name="角丸四角形 6"/>
          <p:cNvSpPr>
            <a:spLocks noChangeArrowheads="1"/>
          </p:cNvSpPr>
          <p:nvPr/>
        </p:nvSpPr>
        <p:spPr bwMode="auto">
          <a:xfrm>
            <a:off x="141288" y="1548284"/>
            <a:ext cx="8462962" cy="471488"/>
          </a:xfrm>
          <a:prstGeom prst="roundRect">
            <a:avLst>
              <a:gd name="adj" fmla="val 16667"/>
            </a:avLst>
          </a:prstGeom>
          <a:solidFill>
            <a:schemeClr val="bg1">
              <a:lumMod val="85000"/>
            </a:schemeClr>
          </a:solidFill>
          <a:ln>
            <a:noFill/>
          </a:ln>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28683" name="テキスト ボックス 8"/>
          <p:cNvSpPr txBox="1">
            <a:spLocks noChangeArrowheads="1"/>
          </p:cNvSpPr>
          <p:nvPr/>
        </p:nvSpPr>
        <p:spPr bwMode="auto">
          <a:xfrm>
            <a:off x="468313" y="1619722"/>
            <a:ext cx="7567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F0000"/>
              </a:buClr>
              <a:buSzPct val="80000"/>
              <a:buFontTx/>
              <a:buNone/>
            </a:pPr>
            <a:r>
              <a:rPr lang="ja-JP" altLang="en-US" sz="2000" dirty="0">
                <a:solidFill>
                  <a:schemeClr val="tx1">
                    <a:lumMod val="95000"/>
                    <a:lumOff val="5000"/>
                  </a:schemeClr>
                </a:solidFill>
                <a:latin typeface="Trebuchet MS" pitchFamily="34" charset="0"/>
                <a:ea typeface="メイリオ" pitchFamily="50" charset="-128"/>
                <a:cs typeface="メイリオ" pitchFamily="50" charset="-128"/>
              </a:rPr>
              <a:t>①機関保証</a:t>
            </a:r>
            <a:endParaRPr lang="en-US" altLang="ja-JP" sz="2000" dirty="0">
              <a:solidFill>
                <a:schemeClr val="tx1">
                  <a:lumMod val="95000"/>
                  <a:lumOff val="5000"/>
                </a:schemeClr>
              </a:solidFill>
              <a:latin typeface="Trebuchet MS" pitchFamily="34" charset="0"/>
              <a:ea typeface="メイリオ" pitchFamily="50" charset="-128"/>
              <a:cs typeface="メイリオ" pitchFamily="50" charset="-128"/>
            </a:endParaRPr>
          </a:p>
        </p:txBody>
      </p:sp>
      <p:sp>
        <p:nvSpPr>
          <p:cNvPr id="28687" name="角丸四角形 10"/>
          <p:cNvSpPr>
            <a:spLocks noChangeArrowheads="1"/>
          </p:cNvSpPr>
          <p:nvPr/>
        </p:nvSpPr>
        <p:spPr bwMode="auto">
          <a:xfrm>
            <a:off x="561138" y="2846590"/>
            <a:ext cx="8018462" cy="340346"/>
          </a:xfrm>
          <a:prstGeom prst="roundRect">
            <a:avLst>
              <a:gd name="adj" fmla="val 50000"/>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28688" name="テキスト ボックス 14"/>
          <p:cNvSpPr txBox="1">
            <a:spLocks noChangeArrowheads="1"/>
          </p:cNvSpPr>
          <p:nvPr/>
        </p:nvSpPr>
        <p:spPr bwMode="auto">
          <a:xfrm>
            <a:off x="585788" y="2867427"/>
            <a:ext cx="7586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600"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保証料を支払っても、あなた自身が奨学金返還の義務（保証料含む）を負います。</a:t>
            </a:r>
          </a:p>
        </p:txBody>
      </p:sp>
      <p:sp>
        <p:nvSpPr>
          <p:cNvPr id="17" name="角丸四角形 10"/>
          <p:cNvSpPr>
            <a:spLocks noChangeArrowheads="1"/>
          </p:cNvSpPr>
          <p:nvPr/>
        </p:nvSpPr>
        <p:spPr bwMode="auto">
          <a:xfrm>
            <a:off x="536576" y="3285342"/>
            <a:ext cx="8018462" cy="306215"/>
          </a:xfrm>
          <a:prstGeom prst="roundRect">
            <a:avLst>
              <a:gd name="adj" fmla="val 50000"/>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18" name="テキスト ボックス 14"/>
          <p:cNvSpPr txBox="1">
            <a:spLocks noChangeArrowheads="1"/>
          </p:cNvSpPr>
          <p:nvPr/>
        </p:nvSpPr>
        <p:spPr bwMode="auto">
          <a:xfrm>
            <a:off x="579438" y="3278919"/>
            <a:ext cx="75866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600"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人的保証への変更はできません。</a:t>
            </a:r>
          </a:p>
        </p:txBody>
      </p:sp>
      <p:sp>
        <p:nvSpPr>
          <p:cNvPr id="19" name="角丸四角形 10"/>
          <p:cNvSpPr>
            <a:spLocks noChangeArrowheads="1"/>
          </p:cNvSpPr>
          <p:nvPr/>
        </p:nvSpPr>
        <p:spPr bwMode="auto">
          <a:xfrm>
            <a:off x="552252" y="4651276"/>
            <a:ext cx="8018462" cy="648618"/>
          </a:xfrm>
          <a:prstGeom prst="roundRect">
            <a:avLst>
              <a:gd name="adj" fmla="val 50000"/>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grpSp>
        <p:nvGrpSpPr>
          <p:cNvPr id="2" name="グループ化 1"/>
          <p:cNvGrpSpPr/>
          <p:nvPr/>
        </p:nvGrpSpPr>
        <p:grpSpPr>
          <a:xfrm>
            <a:off x="147638" y="3694509"/>
            <a:ext cx="8462962" cy="1584548"/>
            <a:chOff x="1691680" y="175072"/>
            <a:chExt cx="8462962" cy="1584548"/>
          </a:xfrm>
        </p:grpSpPr>
        <p:sp>
          <p:nvSpPr>
            <p:cNvPr id="28684" name="角丸四角形 6"/>
            <p:cNvSpPr>
              <a:spLocks noChangeArrowheads="1"/>
            </p:cNvSpPr>
            <p:nvPr/>
          </p:nvSpPr>
          <p:spPr bwMode="auto">
            <a:xfrm>
              <a:off x="1691680" y="175072"/>
              <a:ext cx="8462962" cy="417513"/>
            </a:xfrm>
            <a:prstGeom prst="roundRect">
              <a:avLst>
                <a:gd name="adj" fmla="val 16667"/>
              </a:avLst>
            </a:prstGeom>
            <a:solidFill>
              <a:schemeClr val="bg1">
                <a:lumMod val="85000"/>
              </a:schemeClr>
            </a:solidFill>
            <a:ln>
              <a:noFill/>
            </a:ln>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28685" name="テキスト ボックス 8"/>
            <p:cNvSpPr txBox="1">
              <a:spLocks noChangeArrowheads="1"/>
            </p:cNvSpPr>
            <p:nvPr/>
          </p:nvSpPr>
          <p:spPr bwMode="auto">
            <a:xfrm>
              <a:off x="2018705" y="192535"/>
              <a:ext cx="6846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F0000"/>
                </a:buClr>
                <a:buSzPct val="80000"/>
                <a:buFontTx/>
                <a:buNone/>
              </a:pPr>
              <a:r>
                <a:rPr lang="ja-JP" altLang="en-US" sz="2000" dirty="0">
                  <a:solidFill>
                    <a:schemeClr val="tx1">
                      <a:lumMod val="95000"/>
                      <a:lumOff val="5000"/>
                    </a:schemeClr>
                  </a:solidFill>
                  <a:latin typeface="Trebuchet MS" pitchFamily="34" charset="0"/>
                  <a:ea typeface="メイリオ" pitchFamily="50" charset="-128"/>
                  <a:cs typeface="メイリオ" pitchFamily="50" charset="-128"/>
                </a:rPr>
                <a:t>②人的保証</a:t>
              </a:r>
              <a:endParaRPr lang="en-US" altLang="ja-JP" sz="2000" dirty="0">
                <a:solidFill>
                  <a:schemeClr val="tx1">
                    <a:lumMod val="95000"/>
                    <a:lumOff val="5000"/>
                  </a:schemeClr>
                </a:solidFill>
                <a:latin typeface="Trebuchet MS" pitchFamily="34" charset="0"/>
                <a:ea typeface="メイリオ" pitchFamily="50" charset="-128"/>
                <a:cs typeface="メイリオ" pitchFamily="50" charset="-128"/>
              </a:endParaRPr>
            </a:p>
          </p:txBody>
        </p:sp>
        <p:sp>
          <p:nvSpPr>
            <p:cNvPr id="28686" name="テキスト ボックス 2"/>
            <p:cNvSpPr txBox="1">
              <a:spLocks noChangeArrowheads="1"/>
            </p:cNvSpPr>
            <p:nvPr/>
          </p:nvSpPr>
          <p:spPr bwMode="auto">
            <a:xfrm>
              <a:off x="2306042" y="717997"/>
              <a:ext cx="7793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ＨＧｺﾞｼｯｸE-PRO"/>
                  <a:ea typeface="ＭＳ Ｐゴシック" pitchFamily="50" charset="-128"/>
                </a:defRPr>
              </a:lvl1pPr>
              <a:lvl2pPr marL="742950" indent="-285750" eaLnBrk="0" hangingPunct="0">
                <a:defRPr kumimoji="1">
                  <a:solidFill>
                    <a:schemeClr val="tx1"/>
                  </a:solidFill>
                  <a:latin typeface="ＨＧｺﾞｼｯｸE-PRO"/>
                  <a:ea typeface="ＭＳ Ｐゴシック" pitchFamily="50" charset="-128"/>
                </a:defRPr>
              </a:lvl2pPr>
              <a:lvl3pPr marL="1143000" indent="-228600" eaLnBrk="0" hangingPunct="0">
                <a:defRPr kumimoji="1">
                  <a:solidFill>
                    <a:schemeClr val="tx1"/>
                  </a:solidFill>
                  <a:latin typeface="ＨＧｺﾞｼｯｸE-PRO"/>
                  <a:ea typeface="ＭＳ Ｐゴシック" pitchFamily="50" charset="-128"/>
                </a:defRPr>
              </a:lvl3pPr>
              <a:lvl4pPr marL="1600200" indent="-228600" eaLnBrk="0" hangingPunct="0">
                <a:defRPr kumimoji="1">
                  <a:solidFill>
                    <a:schemeClr val="tx1"/>
                  </a:solidFill>
                  <a:latin typeface="ＨＧｺﾞｼｯｸE-PRO"/>
                  <a:ea typeface="ＭＳ Ｐゴシック" pitchFamily="50" charset="-128"/>
                </a:defRPr>
              </a:lvl4pPr>
              <a:lvl5pPr marL="2057400" indent="-228600" eaLnBrk="0" hangingPunct="0">
                <a:defRPr kumimoji="1">
                  <a:solidFill>
                    <a:schemeClr val="tx1"/>
                  </a:solidFill>
                  <a:latin typeface="ＨＧｺﾞｼｯｸE-PRO"/>
                  <a:ea typeface="ＭＳ Ｐゴシック" pitchFamily="50" charset="-128"/>
                </a:defRPr>
              </a:lvl5pPr>
              <a:lvl6pPr marL="25146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6pPr>
              <a:lvl7pPr marL="29718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7pPr>
              <a:lvl8pPr marL="34290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8pPr>
              <a:lvl9pPr marL="3886200" indent="-228600" eaLnBrk="0" fontAlgn="base" hangingPunct="0">
                <a:spcBef>
                  <a:spcPct val="0"/>
                </a:spcBef>
                <a:spcAft>
                  <a:spcPct val="0"/>
                </a:spcAft>
                <a:defRPr kumimoji="1">
                  <a:solidFill>
                    <a:schemeClr val="tx1"/>
                  </a:solidFill>
                  <a:latin typeface="ＨＧｺﾞｼｯｸE-PRO"/>
                  <a:ea typeface="ＭＳ Ｐゴシック" pitchFamily="50" charset="-128"/>
                </a:defRPr>
              </a:lvl9pPr>
            </a:lstStyle>
            <a:p>
              <a:pPr eaLnBrk="1" hangingPunct="1">
                <a:spcBef>
                  <a:spcPts val="1000"/>
                </a:spcBef>
                <a:buClr>
                  <a:srgbClr val="FF0000"/>
                </a:buClr>
                <a:buSzPct val="80000"/>
              </a:pPr>
              <a:r>
                <a:rPr lang="ja-JP" altLang="en-US" dirty="0">
                  <a:solidFill>
                    <a:schemeClr val="tx1">
                      <a:lumMod val="95000"/>
                      <a:lumOff val="5000"/>
                    </a:schemeClr>
                  </a:solidFill>
                  <a:latin typeface="Trebuchet MS" pitchFamily="34" charset="0"/>
                  <a:ea typeface="メイリオ" pitchFamily="50" charset="-128"/>
                  <a:cs typeface="メイリオ" pitchFamily="50" charset="-128"/>
                </a:rPr>
                <a:t>連帯保証人と保証人の両方を選任して保証を受けます。</a:t>
              </a:r>
              <a:endParaRPr lang="en-US" altLang="ja-JP" dirty="0">
                <a:solidFill>
                  <a:schemeClr val="tx1">
                    <a:lumMod val="95000"/>
                    <a:lumOff val="5000"/>
                  </a:schemeClr>
                </a:solidFill>
                <a:latin typeface="Trebuchet MS" pitchFamily="34" charset="0"/>
                <a:ea typeface="メイリオ" pitchFamily="50" charset="-128"/>
                <a:cs typeface="メイリオ" pitchFamily="50" charset="-128"/>
              </a:endParaRPr>
            </a:p>
          </p:txBody>
        </p:sp>
        <p:sp>
          <p:nvSpPr>
            <p:cNvPr id="20" name="テキスト ボックス 14"/>
            <p:cNvSpPr txBox="1">
              <a:spLocks noChangeArrowheads="1"/>
            </p:cNvSpPr>
            <p:nvPr/>
          </p:nvSpPr>
          <p:spPr bwMode="auto">
            <a:xfrm>
              <a:off x="2424162" y="1174845"/>
              <a:ext cx="72986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600"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事情が変わるなどして、連帯保証人や保証人を選任することができなくなったときは、すぐに学校に相談してください。</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bwMode="auto">
          <a:xfrm>
            <a:off x="468313" y="2061369"/>
            <a:ext cx="7958137" cy="1511300"/>
          </a:xfrm>
          <a:prstGeom prst="roundRect">
            <a:avLst>
              <a:gd name="adj" fmla="val 50000"/>
            </a:avLst>
          </a:prstGeom>
          <a:solidFill>
            <a:schemeClr val="accent1">
              <a:lumMod val="20000"/>
              <a:lumOff val="80000"/>
              <a:alpha val="65000"/>
            </a:schemeClr>
          </a:solidFill>
          <a:ln w="9525" cap="flat" cmpd="sng" algn="ctr">
            <a:noFill/>
            <a:prstDash val="solid"/>
            <a:miter lim="800000"/>
            <a:headEnd type="none" w="med" len="med"/>
            <a:tailEnd type="none" w="med" len="med"/>
          </a:ln>
          <a:effectLst/>
        </p:spPr>
        <p:txBody>
          <a:bodyPr wrap="none"/>
          <a:lstStyle/>
          <a:p>
            <a:pPr>
              <a:defRPr/>
            </a:pPr>
            <a:endParaRPr lang="ja-JP" altLang="en-US" sz="1000" b="1">
              <a:latin typeface="Times New Roman" charset="0"/>
              <a:ea typeface="ＭＳ Ｐゴシック" pitchFamily="50" charset="-128"/>
              <a:cs typeface="+mn-cs"/>
            </a:endParaRPr>
          </a:p>
        </p:txBody>
      </p:sp>
      <p:sp>
        <p:nvSpPr>
          <p:cNvPr id="5" name="タイトル 3"/>
          <p:cNvSpPr txBox="1">
            <a:spLocks/>
          </p:cNvSpPr>
          <p:nvPr/>
        </p:nvSpPr>
        <p:spPr bwMode="auto">
          <a:xfrm>
            <a:off x="144463" y="1052513"/>
            <a:ext cx="8748017" cy="576262"/>
          </a:xfrm>
          <a:prstGeom prst="rect">
            <a:avLst/>
          </a:prstGeom>
          <a:solidFill>
            <a:srgbClr val="FFFF99"/>
          </a:solid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marL="457200" indent="-457200">
              <a:buFont typeface="+mj-ea"/>
              <a:buAutoNum type="circleNumDbPlain"/>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連帯保証人の選任条件（人的保証選択者）</a:t>
            </a:r>
          </a:p>
        </p:txBody>
      </p:sp>
      <p:sp>
        <p:nvSpPr>
          <p:cNvPr id="29700" name="コンテンツ プレースホルダー 2"/>
          <p:cNvSpPr txBox="1">
            <a:spLocks/>
          </p:cNvSpPr>
          <p:nvPr/>
        </p:nvSpPr>
        <p:spPr bwMode="auto">
          <a:xfrm>
            <a:off x="873125" y="2276475"/>
            <a:ext cx="83073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Tx/>
              <a:buNone/>
            </a:pPr>
            <a:r>
              <a:rPr lang="ja-JP" altLang="en-US" sz="2000" b="1" dirty="0">
                <a:solidFill>
                  <a:schemeClr val="tx1">
                    <a:lumMod val="95000"/>
                    <a:lumOff val="5000"/>
                  </a:schemeClr>
                </a:solidFill>
                <a:latin typeface="メイリオ" pitchFamily="50" charset="-128"/>
                <a:ea typeface="メイリオ" pitchFamily="50" charset="-128"/>
                <a:cs typeface="メイリオ" pitchFamily="50" charset="-128"/>
              </a:rPr>
              <a:t>原則として</a:t>
            </a:r>
            <a:r>
              <a:rPr lang="ja-JP" altLang="en-US" sz="2400" b="1" dirty="0">
                <a:solidFill>
                  <a:srgbClr val="FF0000"/>
                </a:solidFill>
                <a:latin typeface="メイリオ" pitchFamily="50" charset="-128"/>
                <a:ea typeface="メイリオ" pitchFamily="50" charset="-128"/>
                <a:cs typeface="メイリオ" pitchFamily="50" charset="-128"/>
              </a:rPr>
              <a:t>父母</a:t>
            </a:r>
            <a:r>
              <a:rPr lang="ja-JP" altLang="en-US" sz="2000" b="1" dirty="0">
                <a:solidFill>
                  <a:schemeClr val="tx1">
                    <a:lumMod val="95000"/>
                    <a:lumOff val="5000"/>
                  </a:schemeClr>
                </a:solidFill>
                <a:latin typeface="メイリオ" pitchFamily="50" charset="-128"/>
                <a:ea typeface="メイリオ" pitchFamily="50" charset="-128"/>
                <a:cs typeface="メイリオ" pitchFamily="50" charset="-128"/>
              </a:rPr>
              <a:t>のどちらか</a:t>
            </a:r>
          </a:p>
          <a:p>
            <a:pPr eaLnBrk="1" hangingPunct="1">
              <a:spcBef>
                <a:spcPts val="1000"/>
              </a:spcBef>
              <a:spcAft>
                <a:spcPct val="0"/>
              </a:spcAft>
              <a:buClr>
                <a:srgbClr val="FC0128"/>
              </a:buClr>
              <a:buSzPct val="80000"/>
              <a:buFontTx/>
              <a:buNone/>
            </a:pPr>
            <a:r>
              <a:rPr lang="ja-JP" altLang="en-US" sz="2000" b="1" dirty="0">
                <a:solidFill>
                  <a:schemeClr val="tx1">
                    <a:lumMod val="95000"/>
                    <a:lumOff val="5000"/>
                  </a:schemeClr>
                </a:solidFill>
                <a:latin typeface="メイリオ" pitchFamily="50" charset="-128"/>
                <a:ea typeface="メイリオ" pitchFamily="50" charset="-128"/>
                <a:cs typeface="メイリオ" pitchFamily="50" charset="-128"/>
              </a:rPr>
              <a:t>奨学生が未成年者の場合は親権者（または未成年後見人）</a:t>
            </a:r>
          </a:p>
        </p:txBody>
      </p:sp>
      <p:sp>
        <p:nvSpPr>
          <p:cNvPr id="29703" name="コンテンツ プレースホルダー 2"/>
          <p:cNvSpPr txBox="1">
            <a:spLocks/>
          </p:cNvSpPr>
          <p:nvPr/>
        </p:nvSpPr>
        <p:spPr bwMode="auto">
          <a:xfrm>
            <a:off x="468313" y="4005263"/>
            <a:ext cx="83073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Tx/>
              <a:buSzPct val="80000"/>
              <a:buFont typeface="Wingdings" pitchFamily="2" charset="2"/>
              <a:buChar char="l"/>
            </a:pPr>
            <a:r>
              <a:rPr lang="ja-JP" altLang="en-US" sz="1800" dirty="0">
                <a:solidFill>
                  <a:schemeClr val="tx1">
                    <a:lumMod val="95000"/>
                    <a:lumOff val="5000"/>
                  </a:schemeClr>
                </a:solidFill>
                <a:latin typeface="メイリオ" pitchFamily="50" charset="-128"/>
                <a:ea typeface="メイリオ" pitchFamily="50" charset="-128"/>
                <a:cs typeface="メイリオ" pitchFamily="50" charset="-128"/>
              </a:rPr>
              <a:t>未成年・学生等の保証能力がない人は認められません。</a:t>
            </a:r>
            <a:endParaRPr lang="en-US" altLang="ja-JP" sz="1800" dirty="0">
              <a:solidFill>
                <a:schemeClr val="tx1">
                  <a:lumMod val="95000"/>
                  <a:lumOff val="5000"/>
                </a:schemeClr>
              </a:solidFill>
              <a:latin typeface="メイリオ" pitchFamily="50" charset="-128"/>
              <a:ea typeface="メイリオ" pitchFamily="50" charset="-128"/>
              <a:cs typeface="メイリオ" pitchFamily="50" charset="-128"/>
            </a:endParaRPr>
          </a:p>
          <a:p>
            <a:pPr eaLnBrk="1" hangingPunct="1">
              <a:spcBef>
                <a:spcPts val="1000"/>
              </a:spcBef>
              <a:spcAft>
                <a:spcPct val="0"/>
              </a:spcAft>
              <a:buClrTx/>
              <a:buSzPct val="80000"/>
              <a:buFont typeface="Wingdings" pitchFamily="2" charset="2"/>
              <a:buChar char="l"/>
            </a:pPr>
            <a:r>
              <a:rPr lang="ja-JP" altLang="en-US" sz="1800" dirty="0">
                <a:solidFill>
                  <a:schemeClr val="tx1">
                    <a:lumMod val="95000"/>
                    <a:lumOff val="5000"/>
                  </a:schemeClr>
                </a:solidFill>
                <a:latin typeface="メイリオ" pitchFamily="50" charset="-128"/>
                <a:ea typeface="メイリオ" pitchFamily="50" charset="-128"/>
                <a:cs typeface="メイリオ" pitchFamily="50" charset="-128"/>
              </a:rPr>
              <a:t>あなたの配偶者（婚約者を含む）は認められません。</a:t>
            </a:r>
            <a:endParaRPr lang="en-US" altLang="ja-JP" sz="1800" dirty="0">
              <a:solidFill>
                <a:schemeClr val="tx1">
                  <a:lumMod val="95000"/>
                  <a:lumOff val="5000"/>
                </a:schemeClr>
              </a:solidFill>
              <a:latin typeface="メイリオ" pitchFamily="50" charset="-128"/>
              <a:ea typeface="メイリオ" pitchFamily="50" charset="-128"/>
              <a:cs typeface="メイリオ" pitchFamily="50" charset="-128"/>
            </a:endParaRPr>
          </a:p>
          <a:p>
            <a:pPr eaLnBrk="1" hangingPunct="1">
              <a:spcBef>
                <a:spcPts val="1000"/>
              </a:spcBef>
              <a:spcAft>
                <a:spcPct val="0"/>
              </a:spcAft>
              <a:buClrTx/>
              <a:buSzPct val="80000"/>
              <a:buFont typeface="Wingdings" pitchFamily="2" charset="2"/>
              <a:buChar char="l"/>
            </a:pPr>
            <a:r>
              <a:rPr lang="ja-JP" altLang="en-US" sz="1800" dirty="0">
                <a:solidFill>
                  <a:schemeClr val="tx1">
                    <a:lumMod val="95000"/>
                    <a:lumOff val="5000"/>
                  </a:schemeClr>
                </a:solidFill>
                <a:latin typeface="メイリオ" pitchFamily="50" charset="-128"/>
                <a:ea typeface="メイリオ" pitchFamily="50" charset="-128"/>
                <a:cs typeface="メイリオ" pitchFamily="50" charset="-128"/>
              </a:rPr>
              <a:t>債務整理中（破産等）の人は認められません。</a:t>
            </a:r>
            <a:endParaRPr lang="en-US" altLang="ja-JP" sz="1800" dirty="0">
              <a:solidFill>
                <a:schemeClr val="tx1">
                  <a:lumMod val="95000"/>
                  <a:lumOff val="5000"/>
                </a:schemeClr>
              </a:solidFill>
              <a:latin typeface="メイリオ" pitchFamily="50" charset="-128"/>
              <a:ea typeface="メイリオ" pitchFamily="50" charset="-128"/>
              <a:cs typeface="メイリオ" pitchFamily="50" charset="-128"/>
            </a:endParaRPr>
          </a:p>
          <a:p>
            <a:pPr eaLnBrk="1" hangingPunct="1">
              <a:spcBef>
                <a:spcPts val="1000"/>
              </a:spcBef>
              <a:spcAft>
                <a:spcPct val="0"/>
              </a:spcAft>
              <a:buClrTx/>
              <a:buSzPct val="80000"/>
              <a:buFont typeface="Wingdings" pitchFamily="2" charset="2"/>
              <a:buChar char="l"/>
            </a:pPr>
            <a:r>
              <a:rPr lang="ja-JP" altLang="en-US" sz="1800" dirty="0">
                <a:solidFill>
                  <a:schemeClr val="tx1">
                    <a:lumMod val="95000"/>
                    <a:lumOff val="5000"/>
                  </a:schemeClr>
                </a:solidFill>
                <a:latin typeface="メイリオ" pitchFamily="50" charset="-128"/>
                <a:ea typeface="メイリオ" pitchFamily="50" charset="-128"/>
                <a:cs typeface="メイリオ" pitchFamily="50" charset="-128"/>
              </a:rPr>
              <a:t>貸与終了時に、あなたが満４５歳を超える場合は、連帯保証人はその時点で６０歳未満でなければいけません。</a:t>
            </a:r>
          </a:p>
        </p:txBody>
      </p:sp>
      <p:sp>
        <p:nvSpPr>
          <p:cNvPr id="9"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latin typeface="メイリオ" panose="020B0604030504040204" pitchFamily="50" charset="-128"/>
                <a:ea typeface="メイリオ" panose="020B0604030504040204" pitchFamily="50" charset="-128"/>
              </a:rPr>
              <a:t> 返還誓約書の作成方法</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bwMode="auto">
          <a:xfrm>
            <a:off x="323850" y="1628775"/>
            <a:ext cx="7958138" cy="1512888"/>
          </a:xfrm>
          <a:prstGeom prst="roundRect">
            <a:avLst>
              <a:gd name="adj" fmla="val 50000"/>
            </a:avLst>
          </a:prstGeom>
          <a:solidFill>
            <a:schemeClr val="accent1">
              <a:lumMod val="20000"/>
              <a:lumOff val="80000"/>
              <a:alpha val="65000"/>
            </a:schemeClr>
          </a:solidFill>
          <a:ln w="9525" cap="flat" cmpd="sng" algn="ctr">
            <a:noFill/>
            <a:prstDash val="solid"/>
            <a:miter lim="800000"/>
            <a:headEnd type="none" w="med" len="med"/>
            <a:tailEnd type="none" w="med" len="med"/>
          </a:ln>
          <a:effectLst/>
        </p:spPr>
        <p:txBody>
          <a:bodyPr wrap="none"/>
          <a:lstStyle/>
          <a:p>
            <a:pPr>
              <a:defRPr/>
            </a:pPr>
            <a:endParaRPr lang="ja-JP" altLang="en-US" sz="1000" b="1">
              <a:latin typeface="Times New Roman" charset="0"/>
              <a:ea typeface="ＭＳ Ｐゴシック" pitchFamily="50" charset="-128"/>
              <a:cs typeface="+mn-cs"/>
            </a:endParaRPr>
          </a:p>
        </p:txBody>
      </p:sp>
      <p:sp>
        <p:nvSpPr>
          <p:cNvPr id="12" name="タイトル 3"/>
          <p:cNvSpPr txBox="1">
            <a:spLocks/>
          </p:cNvSpPr>
          <p:nvPr/>
        </p:nvSpPr>
        <p:spPr bwMode="auto">
          <a:xfrm>
            <a:off x="179388" y="908050"/>
            <a:ext cx="8641084" cy="576263"/>
          </a:xfrm>
          <a:prstGeom prst="rect">
            <a:avLst/>
          </a:prstGeom>
          <a:solidFill>
            <a:srgbClr val="FFFF99"/>
          </a:solid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marL="457200" indent="-457200">
              <a:buFont typeface="+mj-ea"/>
              <a:buAutoNum type="circleNumDbPlain" startAt="2"/>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保証人の選任条件（人的保証選択者）</a:t>
            </a:r>
          </a:p>
        </p:txBody>
      </p:sp>
      <p:sp>
        <p:nvSpPr>
          <p:cNvPr id="30724" name="コンテンツ プレースホルダー 2"/>
          <p:cNvSpPr txBox="1">
            <a:spLocks/>
          </p:cNvSpPr>
          <p:nvPr/>
        </p:nvSpPr>
        <p:spPr bwMode="auto">
          <a:xfrm>
            <a:off x="728663" y="1916881"/>
            <a:ext cx="83073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Tx/>
              <a:buNone/>
            </a:pPr>
            <a:r>
              <a:rPr lang="ja-JP" altLang="en-US" sz="2000" b="1" dirty="0">
                <a:solidFill>
                  <a:schemeClr val="tx1">
                    <a:lumMod val="95000"/>
                    <a:lumOff val="5000"/>
                  </a:schemeClr>
                </a:solidFill>
                <a:latin typeface="メイリオ" pitchFamily="50" charset="-128"/>
                <a:ea typeface="メイリオ" pitchFamily="50" charset="-128"/>
                <a:cs typeface="メイリオ" pitchFamily="50" charset="-128"/>
              </a:rPr>
              <a:t>原則として本人および連帯保証人と</a:t>
            </a:r>
            <a:r>
              <a:rPr lang="ja-JP" altLang="en-US" sz="2400" b="1" dirty="0">
                <a:solidFill>
                  <a:srgbClr val="FF0000"/>
                </a:solidFill>
                <a:latin typeface="メイリオ" pitchFamily="50" charset="-128"/>
                <a:ea typeface="メイリオ" pitchFamily="50" charset="-128"/>
                <a:cs typeface="メイリオ" pitchFamily="50" charset="-128"/>
              </a:rPr>
              <a:t>別生計</a:t>
            </a:r>
            <a:r>
              <a:rPr lang="ja-JP" altLang="en-US" sz="2000" b="1" dirty="0">
                <a:solidFill>
                  <a:schemeClr val="tx1">
                    <a:lumMod val="95000"/>
                    <a:lumOff val="5000"/>
                  </a:schemeClr>
                </a:solidFill>
                <a:latin typeface="メイリオ" pitchFamily="50" charset="-128"/>
                <a:ea typeface="メイリオ" pitchFamily="50" charset="-128"/>
                <a:cs typeface="メイリオ" pitchFamily="50" charset="-128"/>
              </a:rPr>
              <a:t>で</a:t>
            </a:r>
          </a:p>
          <a:p>
            <a:pPr eaLnBrk="1" hangingPunct="1">
              <a:spcBef>
                <a:spcPts val="1000"/>
              </a:spcBef>
              <a:spcAft>
                <a:spcPct val="0"/>
              </a:spcAft>
              <a:buClr>
                <a:srgbClr val="FC0128"/>
              </a:buClr>
              <a:buSzPct val="80000"/>
              <a:buFontTx/>
              <a:buNone/>
            </a:pPr>
            <a:r>
              <a:rPr lang="ja-JP" altLang="en-US" sz="2000" b="1" dirty="0">
                <a:solidFill>
                  <a:srgbClr val="404040"/>
                </a:solidFill>
                <a:latin typeface="メイリオ" pitchFamily="50" charset="-128"/>
                <a:ea typeface="メイリオ" pitchFamily="50" charset="-128"/>
                <a:cs typeface="メイリオ" pitchFamily="50" charset="-128"/>
              </a:rPr>
              <a:t>　　</a:t>
            </a:r>
            <a:r>
              <a:rPr lang="ja-JP" altLang="en-US" sz="2000" b="1" dirty="0">
                <a:solidFill>
                  <a:schemeClr val="tx1">
                    <a:lumMod val="95000"/>
                    <a:lumOff val="5000"/>
                  </a:schemeClr>
                </a:solidFill>
                <a:latin typeface="メイリオ" pitchFamily="50" charset="-128"/>
                <a:ea typeface="メイリオ" pitchFamily="50" charset="-128"/>
                <a:cs typeface="メイリオ" pitchFamily="50" charset="-128"/>
              </a:rPr>
              <a:t>父母を除いた</a:t>
            </a:r>
            <a:r>
              <a:rPr lang="en-US" altLang="ja-JP" sz="2400" b="1" dirty="0">
                <a:solidFill>
                  <a:srgbClr val="FF0000"/>
                </a:solidFill>
                <a:latin typeface="メイリオ" pitchFamily="50" charset="-128"/>
                <a:ea typeface="メイリオ" pitchFamily="50" charset="-128"/>
                <a:cs typeface="メイリオ" pitchFamily="50" charset="-128"/>
              </a:rPr>
              <a:t>65</a:t>
            </a:r>
            <a:r>
              <a:rPr lang="ja-JP" altLang="en-US" sz="2400" b="1" dirty="0">
                <a:solidFill>
                  <a:srgbClr val="FF0000"/>
                </a:solidFill>
                <a:latin typeface="メイリオ" pitchFamily="50" charset="-128"/>
                <a:ea typeface="メイリオ" pitchFamily="50" charset="-128"/>
                <a:cs typeface="メイリオ" pitchFamily="50" charset="-128"/>
              </a:rPr>
              <a:t>歳未満</a:t>
            </a:r>
            <a:r>
              <a:rPr lang="ja-JP" altLang="en-US" sz="2000" b="1" dirty="0">
                <a:solidFill>
                  <a:schemeClr val="tx1">
                    <a:lumMod val="95000"/>
                    <a:lumOff val="5000"/>
                  </a:schemeClr>
                </a:solidFill>
                <a:latin typeface="メイリオ" pitchFamily="50" charset="-128"/>
                <a:ea typeface="メイリオ" pitchFamily="50" charset="-128"/>
                <a:cs typeface="メイリオ" pitchFamily="50" charset="-128"/>
              </a:rPr>
              <a:t>の</a:t>
            </a:r>
            <a:r>
              <a:rPr lang="ja-JP" altLang="en-US" sz="2400" b="1" dirty="0">
                <a:solidFill>
                  <a:srgbClr val="FF0000"/>
                </a:solidFill>
                <a:latin typeface="メイリオ" pitchFamily="50" charset="-128"/>
                <a:ea typeface="メイリオ" pitchFamily="50" charset="-128"/>
                <a:cs typeface="メイリオ" pitchFamily="50" charset="-128"/>
              </a:rPr>
              <a:t>４親等以内</a:t>
            </a:r>
            <a:r>
              <a:rPr lang="ja-JP" altLang="en-US" sz="2000" b="1" dirty="0">
                <a:solidFill>
                  <a:schemeClr val="tx1">
                    <a:lumMod val="95000"/>
                    <a:lumOff val="5000"/>
                  </a:schemeClr>
                </a:solidFill>
                <a:latin typeface="メイリオ" pitchFamily="50" charset="-128"/>
                <a:ea typeface="メイリオ" pitchFamily="50" charset="-128"/>
                <a:cs typeface="メイリオ" pitchFamily="50" charset="-128"/>
              </a:rPr>
              <a:t>である成年親族</a:t>
            </a:r>
          </a:p>
        </p:txBody>
      </p:sp>
      <p:sp>
        <p:nvSpPr>
          <p:cNvPr id="30727" name="コンテンツ プレースホルダー 2"/>
          <p:cNvSpPr txBox="1">
            <a:spLocks/>
          </p:cNvSpPr>
          <p:nvPr/>
        </p:nvSpPr>
        <p:spPr bwMode="auto">
          <a:xfrm>
            <a:off x="441325" y="3429000"/>
            <a:ext cx="83073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Tx/>
              <a:buSzPct val="80000"/>
              <a:buFont typeface="Wingdings" pitchFamily="2" charset="2"/>
              <a:buChar char="l"/>
            </a:pPr>
            <a:r>
              <a:rPr lang="ja-JP" altLang="en-US" sz="1800" dirty="0">
                <a:solidFill>
                  <a:schemeClr val="tx1">
                    <a:lumMod val="95000"/>
                    <a:lumOff val="5000"/>
                  </a:schemeClr>
                </a:solidFill>
                <a:latin typeface="メイリオ" pitchFamily="50" charset="-128"/>
                <a:ea typeface="メイリオ" pitchFamily="50" charset="-128"/>
                <a:cs typeface="メイリオ" pitchFamily="50" charset="-128"/>
              </a:rPr>
              <a:t>未成年・学生等の保証能力がない人は認められません。</a:t>
            </a:r>
            <a:endParaRPr lang="en-US" altLang="ja-JP" sz="1800" dirty="0">
              <a:solidFill>
                <a:schemeClr val="tx1">
                  <a:lumMod val="95000"/>
                  <a:lumOff val="5000"/>
                </a:schemeClr>
              </a:solidFill>
              <a:latin typeface="メイリオ" pitchFamily="50" charset="-128"/>
              <a:ea typeface="メイリオ" pitchFamily="50" charset="-128"/>
              <a:cs typeface="メイリオ" pitchFamily="50" charset="-128"/>
            </a:endParaRPr>
          </a:p>
          <a:p>
            <a:pPr eaLnBrk="1" hangingPunct="1">
              <a:spcBef>
                <a:spcPts val="1000"/>
              </a:spcBef>
              <a:spcAft>
                <a:spcPct val="0"/>
              </a:spcAft>
              <a:buClrTx/>
              <a:buSzPct val="80000"/>
              <a:buFont typeface="Wingdings" pitchFamily="2" charset="2"/>
              <a:buChar char="l"/>
            </a:pPr>
            <a:r>
              <a:rPr lang="ja-JP" altLang="en-US" sz="1800" dirty="0">
                <a:solidFill>
                  <a:schemeClr val="tx1">
                    <a:lumMod val="95000"/>
                    <a:lumOff val="5000"/>
                  </a:schemeClr>
                </a:solidFill>
                <a:latin typeface="メイリオ" pitchFamily="50" charset="-128"/>
                <a:ea typeface="メイリオ" pitchFamily="50" charset="-128"/>
                <a:cs typeface="メイリオ" pitchFamily="50" charset="-128"/>
              </a:rPr>
              <a:t>あなたの配偶者（婚約者を含む）及び連帯保証人の配偶者（婚約者を含む）は認められません。</a:t>
            </a:r>
            <a:endParaRPr lang="en-US" altLang="ja-JP" sz="1800" dirty="0">
              <a:solidFill>
                <a:schemeClr val="tx1">
                  <a:lumMod val="95000"/>
                  <a:lumOff val="5000"/>
                </a:schemeClr>
              </a:solidFill>
              <a:latin typeface="メイリオ" pitchFamily="50" charset="-128"/>
              <a:ea typeface="メイリオ" pitchFamily="50" charset="-128"/>
              <a:cs typeface="メイリオ" pitchFamily="50" charset="-128"/>
            </a:endParaRPr>
          </a:p>
          <a:p>
            <a:pPr eaLnBrk="1" hangingPunct="1">
              <a:spcBef>
                <a:spcPts val="1000"/>
              </a:spcBef>
              <a:spcAft>
                <a:spcPct val="0"/>
              </a:spcAft>
              <a:buClrTx/>
              <a:buSzPct val="80000"/>
              <a:buFont typeface="Wingdings" pitchFamily="2" charset="2"/>
              <a:buChar char="l"/>
            </a:pPr>
            <a:r>
              <a:rPr lang="ja-JP" altLang="en-US" sz="1800" dirty="0">
                <a:solidFill>
                  <a:schemeClr val="tx1">
                    <a:lumMod val="95000"/>
                    <a:lumOff val="5000"/>
                  </a:schemeClr>
                </a:solidFill>
                <a:latin typeface="メイリオ" pitchFamily="50" charset="-128"/>
                <a:ea typeface="メイリオ" pitchFamily="50" charset="-128"/>
                <a:cs typeface="メイリオ" pitchFamily="50" charset="-128"/>
              </a:rPr>
              <a:t>債務整理中（破産等）の人は認められません。</a:t>
            </a:r>
            <a:endParaRPr lang="en-US" altLang="ja-JP" sz="1800" dirty="0">
              <a:solidFill>
                <a:schemeClr val="tx1">
                  <a:lumMod val="95000"/>
                  <a:lumOff val="5000"/>
                </a:schemeClr>
              </a:solidFill>
              <a:latin typeface="メイリオ" pitchFamily="50" charset="-128"/>
              <a:ea typeface="メイリオ" pitchFamily="50" charset="-128"/>
              <a:cs typeface="メイリオ" pitchFamily="50" charset="-128"/>
            </a:endParaRPr>
          </a:p>
          <a:p>
            <a:pPr eaLnBrk="1" hangingPunct="1">
              <a:spcBef>
                <a:spcPts val="1000"/>
              </a:spcBef>
              <a:spcAft>
                <a:spcPct val="0"/>
              </a:spcAft>
              <a:buClrTx/>
              <a:buSzPct val="80000"/>
              <a:buFont typeface="Wingdings" pitchFamily="2" charset="2"/>
              <a:buChar char="l"/>
            </a:pPr>
            <a:r>
              <a:rPr lang="ja-JP" altLang="en-US" sz="1800" dirty="0">
                <a:solidFill>
                  <a:schemeClr val="tx1">
                    <a:lumMod val="95000"/>
                    <a:lumOff val="5000"/>
                  </a:schemeClr>
                </a:solidFill>
                <a:latin typeface="メイリオ" pitchFamily="50" charset="-128"/>
                <a:ea typeface="メイリオ" pitchFamily="50" charset="-128"/>
                <a:cs typeface="メイリオ" pitchFamily="50" charset="-128"/>
              </a:rPr>
              <a:t>奨学金申込時（予約採用の場合は進学届提出時）に保証人は６５歳未満でなければいけません。</a:t>
            </a:r>
            <a:endParaRPr lang="en-US" altLang="ja-JP" sz="1800" dirty="0">
              <a:solidFill>
                <a:schemeClr val="tx1">
                  <a:lumMod val="95000"/>
                  <a:lumOff val="5000"/>
                </a:schemeClr>
              </a:solidFill>
              <a:latin typeface="メイリオ" pitchFamily="50" charset="-128"/>
              <a:ea typeface="メイリオ" pitchFamily="50" charset="-128"/>
              <a:cs typeface="メイリオ" pitchFamily="50" charset="-128"/>
            </a:endParaRPr>
          </a:p>
          <a:p>
            <a:pPr eaLnBrk="1" hangingPunct="1">
              <a:spcBef>
                <a:spcPts val="1000"/>
              </a:spcBef>
              <a:spcAft>
                <a:spcPct val="0"/>
              </a:spcAft>
              <a:buClrTx/>
              <a:buSzPct val="80000"/>
              <a:buFont typeface="Wingdings" pitchFamily="2" charset="2"/>
              <a:buChar char="l"/>
            </a:pPr>
            <a:r>
              <a:rPr lang="ja-JP" altLang="en-US" sz="1800" dirty="0">
                <a:solidFill>
                  <a:schemeClr val="tx1">
                    <a:lumMod val="95000"/>
                    <a:lumOff val="5000"/>
                  </a:schemeClr>
                </a:solidFill>
                <a:latin typeface="メイリオ" pitchFamily="50" charset="-128"/>
                <a:ea typeface="メイリオ" pitchFamily="50" charset="-128"/>
                <a:cs typeface="メイリオ" pitchFamily="50" charset="-128"/>
              </a:rPr>
              <a:t>貸与終了時に、あなたが満４５歳を超える場合は、保証人はその時点で６０歳未満でなければいけません。</a:t>
            </a:r>
          </a:p>
        </p:txBody>
      </p:sp>
      <p:sp>
        <p:nvSpPr>
          <p:cNvPr id="9"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latin typeface="メイリオ" panose="020B0604030504040204" pitchFamily="50" charset="-128"/>
                <a:ea typeface="メイリオ" panose="020B0604030504040204" pitchFamily="50" charset="-128"/>
              </a:rPr>
              <a:t> 返還誓約書の作成方法</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264591" y="2521438"/>
            <a:ext cx="8712968" cy="3541432"/>
          </a:xfrm>
          <a:prstGeom prst="rect">
            <a:avLst/>
          </a:prstGeom>
          <a:solidFill>
            <a:srgbClr val="FFFF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31746" name="角丸四角形 9"/>
          <p:cNvSpPr>
            <a:spLocks noChangeArrowheads="1"/>
          </p:cNvSpPr>
          <p:nvPr/>
        </p:nvSpPr>
        <p:spPr bwMode="auto">
          <a:xfrm>
            <a:off x="380937" y="1819390"/>
            <a:ext cx="8347075" cy="644102"/>
          </a:xfrm>
          <a:prstGeom prst="roundRect">
            <a:avLst>
              <a:gd name="adj" fmla="val 50000"/>
            </a:avLst>
          </a:prstGeom>
          <a:solidFill>
            <a:srgbClr val="FFCCFF"/>
          </a:solidFill>
          <a:ln>
            <a:noFill/>
          </a:ln>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5" name="タイトル 3"/>
          <p:cNvSpPr txBox="1">
            <a:spLocks/>
          </p:cNvSpPr>
          <p:nvPr/>
        </p:nvSpPr>
        <p:spPr bwMode="auto">
          <a:xfrm>
            <a:off x="144463" y="764704"/>
            <a:ext cx="8820025" cy="411082"/>
          </a:xfrm>
          <a:prstGeom prst="rect">
            <a:avLst/>
          </a:prstGeom>
          <a:solidFill>
            <a:srgbClr val="FFFF99"/>
          </a:solid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marL="457200" indent="-457200">
              <a:buFont typeface="+mj-ea"/>
              <a:buAutoNum type="circleNumDbPlain" startAt="3"/>
              <a:defRPr/>
            </a:pPr>
            <a:r>
              <a:rPr lang="ja-JP" altLang="en-US" sz="2200" kern="0" dirty="0">
                <a:latin typeface="メイリオ" panose="020B0604030504040204" pitchFamily="50" charset="-128"/>
                <a:ea typeface="メイリオ" panose="020B0604030504040204" pitchFamily="50" charset="-128"/>
                <a:cs typeface="メイリオ" panose="020B0604030504040204" pitchFamily="50" charset="-128"/>
              </a:rPr>
              <a:t>連帯保証人・保証人の選任における注意点（人的保証選択者）</a:t>
            </a:r>
          </a:p>
        </p:txBody>
      </p:sp>
      <p:sp>
        <p:nvSpPr>
          <p:cNvPr id="31748" name="コンテンツ プレースホルダー 2"/>
          <p:cNvSpPr txBox="1">
            <a:spLocks/>
          </p:cNvSpPr>
          <p:nvPr/>
        </p:nvSpPr>
        <p:spPr bwMode="auto">
          <a:xfrm>
            <a:off x="251520" y="1159910"/>
            <a:ext cx="8391525" cy="70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600"/>
              </a:spcBef>
              <a:spcAft>
                <a:spcPct val="0"/>
              </a:spcAft>
              <a:buClrTx/>
              <a:buSzPct val="80000"/>
              <a:buFont typeface="Wingdings" pitchFamily="2" charset="2"/>
              <a:buChar char="l"/>
            </a:pPr>
            <a:r>
              <a:rPr lang="ja-JP" altLang="en-US" sz="1600" b="1" dirty="0">
                <a:solidFill>
                  <a:schemeClr val="tx1">
                    <a:lumMod val="95000"/>
                    <a:lumOff val="5000"/>
                  </a:schemeClr>
                </a:solidFill>
                <a:latin typeface="メイリオ" pitchFamily="50" charset="-128"/>
                <a:ea typeface="メイリオ" pitchFamily="50" charset="-128"/>
                <a:cs typeface="メイリオ" pitchFamily="50" charset="-128"/>
              </a:rPr>
              <a:t>４親等以内の親族でない成人を連帯保証人または保証人に選任する場合</a:t>
            </a:r>
            <a:endParaRPr lang="en-US" altLang="ja-JP" sz="1600" b="1" dirty="0">
              <a:solidFill>
                <a:schemeClr val="tx1">
                  <a:lumMod val="95000"/>
                  <a:lumOff val="5000"/>
                </a:schemeClr>
              </a:solidFill>
              <a:latin typeface="メイリオ" pitchFamily="50" charset="-128"/>
              <a:ea typeface="メイリオ" pitchFamily="50" charset="-128"/>
              <a:cs typeface="メイリオ" pitchFamily="50" charset="-128"/>
            </a:endParaRPr>
          </a:p>
          <a:p>
            <a:pPr eaLnBrk="1" hangingPunct="1">
              <a:spcBef>
                <a:spcPts val="600"/>
              </a:spcBef>
              <a:spcAft>
                <a:spcPct val="0"/>
              </a:spcAft>
              <a:buClrTx/>
              <a:buSzPct val="80000"/>
              <a:buFont typeface="Wingdings" pitchFamily="2" charset="2"/>
              <a:buChar char="l"/>
            </a:pPr>
            <a:r>
              <a:rPr lang="ja-JP" altLang="en-US" sz="1600" b="1" dirty="0">
                <a:solidFill>
                  <a:schemeClr val="tx1">
                    <a:lumMod val="95000"/>
                    <a:lumOff val="5000"/>
                  </a:schemeClr>
                </a:solidFill>
                <a:latin typeface="メイリオ" pitchFamily="50" charset="-128"/>
                <a:ea typeface="メイリオ" pitchFamily="50" charset="-128"/>
                <a:cs typeface="メイリオ" pitchFamily="50" charset="-128"/>
              </a:rPr>
              <a:t>保証人に</a:t>
            </a:r>
            <a:r>
              <a:rPr lang="en-US" altLang="ja-JP" sz="1600" b="1" dirty="0">
                <a:solidFill>
                  <a:schemeClr val="tx1">
                    <a:lumMod val="95000"/>
                    <a:lumOff val="5000"/>
                  </a:schemeClr>
                </a:solidFill>
                <a:latin typeface="メイリオ" pitchFamily="50" charset="-128"/>
                <a:ea typeface="メイリオ" pitchFamily="50" charset="-128"/>
                <a:cs typeface="メイリオ" pitchFamily="50" charset="-128"/>
              </a:rPr>
              <a:t>65</a:t>
            </a:r>
            <a:r>
              <a:rPr lang="ja-JP" altLang="en-US" sz="1600" b="1" dirty="0">
                <a:solidFill>
                  <a:schemeClr val="tx1">
                    <a:lumMod val="95000"/>
                    <a:lumOff val="5000"/>
                  </a:schemeClr>
                </a:solidFill>
                <a:latin typeface="メイリオ" pitchFamily="50" charset="-128"/>
                <a:ea typeface="メイリオ" pitchFamily="50" charset="-128"/>
                <a:cs typeface="メイリオ" pitchFamily="50" charset="-128"/>
              </a:rPr>
              <a:t>歳以上の人を選任する場合</a:t>
            </a:r>
            <a:endParaRPr lang="en-US" altLang="ja-JP" sz="1600" b="1" dirty="0">
              <a:solidFill>
                <a:schemeClr val="tx1">
                  <a:lumMod val="95000"/>
                  <a:lumOff val="5000"/>
                </a:schemeClr>
              </a:solidFill>
              <a:latin typeface="メイリオ" pitchFamily="50" charset="-128"/>
              <a:ea typeface="メイリオ" pitchFamily="50" charset="-128"/>
              <a:cs typeface="メイリオ" pitchFamily="50" charset="-128"/>
            </a:endParaRPr>
          </a:p>
        </p:txBody>
      </p:sp>
      <p:sp>
        <p:nvSpPr>
          <p:cNvPr id="3" name="テキスト ボックス 2"/>
          <p:cNvSpPr txBox="1"/>
          <p:nvPr/>
        </p:nvSpPr>
        <p:spPr>
          <a:xfrm>
            <a:off x="211169" y="2506822"/>
            <a:ext cx="8948711" cy="4324261"/>
          </a:xfrm>
          <a:prstGeom prst="rect">
            <a:avLst/>
          </a:prstGeom>
          <a:noFill/>
          <a:ln>
            <a:noFill/>
          </a:ln>
        </p:spPr>
        <p:txBody>
          <a:bodyPr wrap="square">
            <a:spAutoFit/>
          </a:bodyPr>
          <a:lstStyle/>
          <a:p>
            <a:pPr>
              <a:defRPr/>
            </a:pPr>
            <a:r>
              <a:rPr lang="en-US" altLang="ja-JP" sz="1600" dirty="0">
                <a:latin typeface="メイリオ" panose="020B0604030504040204" pitchFamily="50" charset="-128"/>
                <a:ea typeface="メイリオ" panose="020B0604030504040204" pitchFamily="50" charset="-128"/>
                <a:cs typeface="+mn-cs"/>
              </a:rPr>
              <a:t>Ⅰ </a:t>
            </a:r>
            <a:r>
              <a:rPr lang="ja-JP" altLang="en-US" sz="1600" dirty="0">
                <a:latin typeface="メイリオ" panose="020B0604030504040204" pitchFamily="50" charset="-128"/>
                <a:ea typeface="メイリオ" panose="020B0604030504040204" pitchFamily="50" charset="-128"/>
                <a:cs typeface="+mn-cs"/>
              </a:rPr>
              <a:t>年間収入・所得で判定</a:t>
            </a:r>
            <a:endParaRPr lang="en-US" altLang="ja-JP" sz="1600" dirty="0">
              <a:latin typeface="メイリオ" panose="020B0604030504040204" pitchFamily="50" charset="-128"/>
              <a:ea typeface="メイリオ" panose="020B0604030504040204" pitchFamily="50" charset="-128"/>
              <a:cs typeface="+mn-cs"/>
            </a:endParaRPr>
          </a:p>
          <a:p>
            <a:pPr>
              <a:defRPr/>
            </a:pPr>
            <a:r>
              <a:rPr lang="en-US" altLang="ja-JP" sz="1600" dirty="0">
                <a:latin typeface="メイリオ" panose="020B0604030504040204" pitchFamily="50" charset="-128"/>
                <a:ea typeface="メイリオ" panose="020B0604030504040204" pitchFamily="50" charset="-128"/>
                <a:cs typeface="+mn-cs"/>
              </a:rPr>
              <a:t> </a:t>
            </a:r>
            <a:r>
              <a:rPr lang="ja-JP" altLang="en-US" sz="1600" dirty="0">
                <a:latin typeface="メイリオ" panose="020B0604030504040204" pitchFamily="50" charset="-128"/>
                <a:ea typeface="メイリオ" panose="020B0604030504040204" pitchFamily="50" charset="-128"/>
                <a:cs typeface="+mn-cs"/>
              </a:rPr>
              <a:t> </a:t>
            </a:r>
            <a:r>
              <a:rPr lang="en-US" altLang="ja-JP" sz="1600" dirty="0">
                <a:latin typeface="メイリオ" panose="020B0604030504040204" pitchFamily="50" charset="-128"/>
                <a:ea typeface="メイリオ" panose="020B0604030504040204" pitchFamily="50" charset="-128"/>
                <a:cs typeface="+mn-cs"/>
              </a:rPr>
              <a:t> </a:t>
            </a:r>
            <a:r>
              <a:rPr lang="ja-JP" altLang="en-US" sz="1600" dirty="0">
                <a:latin typeface="メイリオ" panose="020B0604030504040204" pitchFamily="50" charset="-128"/>
                <a:ea typeface="メイリオ" panose="020B0604030504040204" pitchFamily="50" charset="-128"/>
                <a:cs typeface="+mn-cs"/>
              </a:rPr>
              <a:t>・給与所得者　　　年間</a:t>
            </a:r>
            <a:r>
              <a:rPr lang="ja-JP" altLang="en-US" sz="1600" u="sng" dirty="0">
                <a:latin typeface="メイリオ" panose="020B0604030504040204" pitchFamily="50" charset="-128"/>
                <a:ea typeface="メイリオ" panose="020B0604030504040204" pitchFamily="50" charset="-128"/>
                <a:cs typeface="+mn-cs"/>
              </a:rPr>
              <a:t>収入</a:t>
            </a:r>
            <a:r>
              <a:rPr lang="ja-JP" altLang="en-US" sz="1600" dirty="0">
                <a:solidFill>
                  <a:srgbClr val="FF0000"/>
                </a:solidFill>
                <a:latin typeface="メイリオ" panose="020B0604030504040204" pitchFamily="50" charset="-128"/>
                <a:ea typeface="メイリオ" panose="020B0604030504040204" pitchFamily="50" charset="-128"/>
                <a:cs typeface="+mn-cs"/>
              </a:rPr>
              <a:t>３２０</a:t>
            </a:r>
            <a:r>
              <a:rPr lang="ja-JP" altLang="en-US" sz="1600" dirty="0">
                <a:latin typeface="メイリオ" panose="020B0604030504040204" pitchFamily="50" charset="-128"/>
                <a:ea typeface="メイリオ" panose="020B0604030504040204" pitchFamily="50" charset="-128"/>
                <a:cs typeface="+mn-cs"/>
              </a:rPr>
              <a:t>万円以上 </a:t>
            </a:r>
            <a:r>
              <a:rPr lang="en-US" altLang="ja-JP" sz="1400" dirty="0">
                <a:solidFill>
                  <a:srgbClr val="0070C0"/>
                </a:solidFill>
                <a:latin typeface="メイリオ" panose="020B0604030504040204" pitchFamily="50" charset="-128"/>
                <a:ea typeface="メイリオ" panose="020B0604030504040204" pitchFamily="50" charset="-128"/>
                <a:cs typeface="+mn-cs"/>
              </a:rPr>
              <a:t>【</a:t>
            </a:r>
            <a:r>
              <a:rPr lang="ja-JP" altLang="en-US" sz="1400" dirty="0">
                <a:solidFill>
                  <a:srgbClr val="0070C0"/>
                </a:solidFill>
                <a:latin typeface="メイリオ" panose="020B0604030504040204" pitchFamily="50" charset="-128"/>
                <a:ea typeface="メイリオ" panose="020B0604030504040204" pitchFamily="50" charset="-128"/>
                <a:cs typeface="+mn-cs"/>
              </a:rPr>
              <a:t>証明書類：源泉徴収票、年金振込通知書  等</a:t>
            </a:r>
            <a:r>
              <a:rPr lang="en-US" altLang="ja-JP" sz="1400" dirty="0">
                <a:solidFill>
                  <a:srgbClr val="0070C0"/>
                </a:solidFill>
                <a:latin typeface="メイリオ" panose="020B0604030504040204" pitchFamily="50" charset="-128"/>
                <a:ea typeface="メイリオ" panose="020B0604030504040204" pitchFamily="50" charset="-128"/>
                <a:cs typeface="+mn-cs"/>
              </a:rPr>
              <a:t>】</a:t>
            </a:r>
          </a:p>
          <a:p>
            <a:pPr>
              <a:spcAft>
                <a:spcPts val="600"/>
              </a:spcAft>
              <a:defRPr/>
            </a:pPr>
            <a:r>
              <a:rPr lang="ja-JP" altLang="en-US" sz="1600" dirty="0">
                <a:latin typeface="メイリオ" panose="020B0604030504040204" pitchFamily="50" charset="-128"/>
                <a:ea typeface="メイリオ" panose="020B0604030504040204" pitchFamily="50" charset="-128"/>
                <a:cs typeface="+mn-cs"/>
              </a:rPr>
              <a:t>   ・給与所得者以外　年間</a:t>
            </a:r>
            <a:r>
              <a:rPr lang="ja-JP" altLang="en-US" sz="1600" u="sng" dirty="0">
                <a:latin typeface="メイリオ" panose="020B0604030504040204" pitchFamily="50" charset="-128"/>
                <a:ea typeface="メイリオ" panose="020B0604030504040204" pitchFamily="50" charset="-128"/>
                <a:cs typeface="+mn-cs"/>
              </a:rPr>
              <a:t>所得</a:t>
            </a:r>
            <a:r>
              <a:rPr lang="ja-JP" altLang="en-US" sz="1600" dirty="0">
                <a:solidFill>
                  <a:srgbClr val="FF0000"/>
                </a:solidFill>
                <a:latin typeface="メイリオ" panose="020B0604030504040204" pitchFamily="50" charset="-128"/>
                <a:ea typeface="メイリオ" panose="020B0604030504040204" pitchFamily="50" charset="-128"/>
                <a:cs typeface="+mn-cs"/>
              </a:rPr>
              <a:t>２２０</a:t>
            </a:r>
            <a:r>
              <a:rPr lang="ja-JP" altLang="en-US" sz="1600" dirty="0">
                <a:latin typeface="メイリオ" panose="020B0604030504040204" pitchFamily="50" charset="-128"/>
                <a:ea typeface="メイリオ" panose="020B0604030504040204" pitchFamily="50" charset="-128"/>
                <a:cs typeface="+mn-cs"/>
              </a:rPr>
              <a:t>万円以上 </a:t>
            </a:r>
            <a:r>
              <a:rPr lang="en-US" altLang="ja-JP" sz="1400" dirty="0">
                <a:solidFill>
                  <a:srgbClr val="0070C0"/>
                </a:solidFill>
                <a:latin typeface="メイリオ" panose="020B0604030504040204" pitchFamily="50" charset="-128"/>
                <a:ea typeface="メイリオ" panose="020B0604030504040204" pitchFamily="50" charset="-128"/>
                <a:cs typeface="+mn-cs"/>
              </a:rPr>
              <a:t>【</a:t>
            </a:r>
            <a:r>
              <a:rPr lang="ja-JP" altLang="en-US" sz="1400" dirty="0">
                <a:solidFill>
                  <a:srgbClr val="0070C0"/>
                </a:solidFill>
                <a:latin typeface="メイリオ" panose="020B0604030504040204" pitchFamily="50" charset="-128"/>
                <a:ea typeface="メイリオ" panose="020B0604030504040204" pitchFamily="50" charset="-128"/>
                <a:cs typeface="+mn-cs"/>
              </a:rPr>
              <a:t>証明書類：確定申告書控</a:t>
            </a:r>
            <a:r>
              <a:rPr lang="en-US" altLang="ja-JP" sz="1400" dirty="0">
                <a:solidFill>
                  <a:srgbClr val="0070C0"/>
                </a:solidFill>
                <a:latin typeface="メイリオ" panose="020B0604030504040204" pitchFamily="50" charset="-128"/>
                <a:ea typeface="メイリオ" panose="020B0604030504040204" pitchFamily="50" charset="-128"/>
                <a:cs typeface="+mn-cs"/>
              </a:rPr>
              <a:t>※</a:t>
            </a:r>
            <a:r>
              <a:rPr lang="ja-JP" altLang="en-US" sz="1400" dirty="0">
                <a:solidFill>
                  <a:srgbClr val="0070C0"/>
                </a:solidFill>
                <a:latin typeface="メイリオ" panose="020B0604030504040204" pitchFamily="50" charset="-128"/>
                <a:ea typeface="メイリオ" panose="020B0604030504040204" pitchFamily="50" charset="-128"/>
              </a:rPr>
              <a:t> 、</a:t>
            </a:r>
            <a:r>
              <a:rPr lang="ja-JP" altLang="en-US" sz="1400" dirty="0">
                <a:solidFill>
                  <a:srgbClr val="0070C0"/>
                </a:solidFill>
                <a:latin typeface="メイリオ" panose="020B0604030504040204" pitchFamily="50" charset="-128"/>
                <a:ea typeface="メイリオ" panose="020B0604030504040204" pitchFamily="50" charset="-128"/>
                <a:cs typeface="+mn-cs"/>
              </a:rPr>
              <a:t> 所得証明書 </a:t>
            </a:r>
            <a:r>
              <a:rPr lang="en-US" altLang="ja-JP" sz="1400" dirty="0">
                <a:solidFill>
                  <a:srgbClr val="0070C0"/>
                </a:solidFill>
                <a:latin typeface="メイリオ" panose="020B0604030504040204" pitchFamily="50" charset="-128"/>
                <a:ea typeface="メイリオ" panose="020B0604030504040204" pitchFamily="50" charset="-128"/>
                <a:cs typeface="+mn-cs"/>
              </a:rPr>
              <a:t>】</a:t>
            </a:r>
          </a:p>
          <a:p>
            <a:pPr>
              <a:spcAft>
                <a:spcPts val="600"/>
              </a:spcAft>
              <a:defRPr/>
            </a:pPr>
            <a:r>
              <a:rPr lang="en-US" altLang="ja-JP" sz="1400" dirty="0">
                <a:solidFill>
                  <a:srgbClr val="0070C0"/>
                </a:solidFill>
                <a:latin typeface="メイリオ" panose="020B0604030504040204" pitchFamily="50" charset="-128"/>
                <a:ea typeface="メイリオ" panose="020B0604030504040204" pitchFamily="50" charset="-128"/>
                <a:cs typeface="+mn-cs"/>
              </a:rPr>
              <a:t>     ※</a:t>
            </a:r>
            <a:r>
              <a:rPr lang="ja-JP" altLang="en-US" sz="1400" dirty="0">
                <a:solidFill>
                  <a:srgbClr val="0070C0"/>
                </a:solidFill>
                <a:latin typeface="メイリオ" panose="020B0604030504040204" pitchFamily="50" charset="-128"/>
                <a:ea typeface="メイリオ" panose="020B0604030504040204" pitchFamily="50" charset="-128"/>
              </a:rPr>
              <a:t>「確定申告書の控え」を提出する場合は、</a:t>
            </a:r>
            <a:r>
              <a:rPr lang="en-US" altLang="ja-JP" sz="1400" dirty="0">
                <a:solidFill>
                  <a:srgbClr val="0070C0"/>
                </a:solidFill>
                <a:latin typeface="メイリオ" panose="020B0604030504040204" pitchFamily="50" charset="-128"/>
                <a:ea typeface="メイリオ" panose="020B0604030504040204" pitchFamily="50" charset="-128"/>
              </a:rPr>
              <a:t>e-Tax</a:t>
            </a:r>
            <a:r>
              <a:rPr lang="ja-JP" altLang="en-US" sz="1400" dirty="0">
                <a:solidFill>
                  <a:srgbClr val="0070C0"/>
                </a:solidFill>
                <a:latin typeface="メイリオ" panose="020B0604030504040204" pitchFamily="50" charset="-128"/>
                <a:ea typeface="メイリオ" panose="020B0604030504040204" pitchFamily="50" charset="-128"/>
              </a:rPr>
              <a:t>（電子申請）による受付結果画面、即時通知等、</a:t>
            </a:r>
            <a:endParaRPr lang="en-US" altLang="ja-JP" sz="1400" dirty="0">
              <a:solidFill>
                <a:srgbClr val="0070C0"/>
              </a:solidFill>
              <a:latin typeface="メイリオ" panose="020B0604030504040204" pitchFamily="50" charset="-128"/>
              <a:ea typeface="メイリオ" panose="020B0604030504040204" pitchFamily="50" charset="-128"/>
            </a:endParaRPr>
          </a:p>
          <a:p>
            <a:pPr>
              <a:spcAft>
                <a:spcPts val="600"/>
              </a:spcAft>
              <a:defRPr/>
            </a:pPr>
            <a:r>
              <a:rPr lang="ja-JP" altLang="en-US" sz="1400" dirty="0">
                <a:solidFill>
                  <a:srgbClr val="0070C0"/>
                </a:solidFill>
                <a:latin typeface="メイリオ" panose="020B0604030504040204" pitchFamily="50" charset="-128"/>
                <a:ea typeface="メイリオ" panose="020B0604030504040204" pitchFamily="50" charset="-128"/>
              </a:rPr>
              <a:t>　　　 税務署で受付済であることが確認できるものを添付。</a:t>
            </a:r>
            <a:r>
              <a:rPr lang="ja-JP" altLang="en-US" sz="1400" dirty="0">
                <a:latin typeface="メイリオ" panose="020B0604030504040204" pitchFamily="50" charset="-128"/>
                <a:ea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endParaRPr>
          </a:p>
          <a:p>
            <a:pPr>
              <a:spcAft>
                <a:spcPts val="600"/>
              </a:spcAft>
              <a:defRPr/>
            </a:pPr>
            <a:r>
              <a:rPr lang="en-US" altLang="ja-JP" sz="1600" dirty="0">
                <a:latin typeface="メイリオ" panose="020B0604030504040204" pitchFamily="50" charset="-128"/>
                <a:ea typeface="メイリオ" panose="020B0604030504040204" pitchFamily="50" charset="-128"/>
                <a:cs typeface="+mn-cs"/>
              </a:rPr>
              <a:t>Ⅱ </a:t>
            </a:r>
            <a:r>
              <a:rPr lang="ja-JP" altLang="en-US" sz="1600" dirty="0">
                <a:latin typeface="メイリオ" panose="020B0604030504040204" pitchFamily="50" charset="-128"/>
                <a:ea typeface="メイリオ" panose="020B0604030504040204" pitchFamily="50" charset="-128"/>
                <a:cs typeface="+mn-cs"/>
              </a:rPr>
              <a:t>資産（預貯金・不動産評価額　等）で判定</a:t>
            </a:r>
            <a:endParaRPr lang="en-US" altLang="ja-JP" sz="1600" dirty="0">
              <a:latin typeface="メイリオ" panose="020B0604030504040204" pitchFamily="50" charset="-128"/>
              <a:ea typeface="メイリオ" panose="020B0604030504040204" pitchFamily="50" charset="-128"/>
              <a:cs typeface="+mn-cs"/>
            </a:endParaRPr>
          </a:p>
          <a:p>
            <a:pPr>
              <a:defRPr/>
            </a:pPr>
            <a:r>
              <a:rPr lang="en-US" altLang="ja-JP" sz="1600" dirty="0">
                <a:latin typeface="メイリオ" panose="020B0604030504040204" pitchFamily="50" charset="-128"/>
                <a:ea typeface="メイリオ" panose="020B0604030504040204" pitchFamily="50" charset="-128"/>
                <a:cs typeface="+mn-cs"/>
              </a:rPr>
              <a:t>    </a:t>
            </a:r>
            <a:r>
              <a:rPr lang="ja-JP" altLang="en-US" sz="1600" dirty="0">
                <a:latin typeface="メイリオ" panose="020B0604030504040204" pitchFamily="50" charset="-128"/>
                <a:ea typeface="メイリオ" panose="020B0604030504040204" pitchFamily="50" charset="-128"/>
                <a:cs typeface="+mn-cs"/>
              </a:rPr>
              <a:t>合計額が</a:t>
            </a:r>
            <a:r>
              <a:rPr lang="ja-JP" altLang="en-US" sz="1600" dirty="0">
                <a:solidFill>
                  <a:srgbClr val="FF0000"/>
                </a:solidFill>
                <a:latin typeface="メイリオ" panose="020B0604030504040204" pitchFamily="50" charset="-128"/>
                <a:ea typeface="メイリオ" panose="020B0604030504040204" pitchFamily="50" charset="-128"/>
                <a:cs typeface="+mn-cs"/>
              </a:rPr>
              <a:t>借用金額</a:t>
            </a:r>
            <a:r>
              <a:rPr lang="ja-JP" altLang="en-US" sz="1600" dirty="0">
                <a:latin typeface="メイリオ" panose="020B0604030504040204" pitchFamily="50" charset="-128"/>
                <a:ea typeface="メイリオ" panose="020B0604030504040204" pitchFamily="50" charset="-128"/>
                <a:cs typeface="+mn-cs"/>
              </a:rPr>
              <a:t>（返還誓約書に印字）以上（</a:t>
            </a:r>
            <a:r>
              <a:rPr lang="en-US" altLang="ja-JP" sz="1600" dirty="0">
                <a:latin typeface="メイリオ" panose="020B0604030504040204" pitchFamily="50" charset="-128"/>
                <a:ea typeface="メイリオ" panose="020B0604030504040204" pitchFamily="50" charset="-128"/>
                <a:cs typeface="+mn-cs"/>
              </a:rPr>
              <a:t>※</a:t>
            </a:r>
            <a:r>
              <a:rPr lang="ja-JP" altLang="en-US" sz="1600" dirty="0">
                <a:latin typeface="メイリオ" panose="020B0604030504040204" pitchFamily="50" charset="-128"/>
                <a:ea typeface="メイリオ" panose="020B0604030504040204" pitchFamily="50" charset="-128"/>
                <a:cs typeface="+mn-cs"/>
              </a:rPr>
              <a:t>保証人は借用金額の</a:t>
            </a:r>
            <a:r>
              <a:rPr lang="en-US" altLang="ja-JP" sz="1600" dirty="0">
                <a:latin typeface="メイリオ" panose="020B0604030504040204" pitchFamily="50" charset="-128"/>
                <a:ea typeface="メイリオ" panose="020B0604030504040204" pitchFamily="50" charset="-128"/>
                <a:cs typeface="+mn-cs"/>
              </a:rPr>
              <a:t>2</a:t>
            </a:r>
            <a:r>
              <a:rPr lang="ja-JP" altLang="en-US" sz="1600" dirty="0">
                <a:latin typeface="メイリオ" panose="020B0604030504040204" pitchFamily="50" charset="-128"/>
                <a:ea typeface="メイリオ" panose="020B0604030504040204" pitchFamily="50" charset="-128"/>
                <a:cs typeface="+mn-cs"/>
              </a:rPr>
              <a:t>分の</a:t>
            </a:r>
            <a:r>
              <a:rPr lang="en-US" altLang="ja-JP" sz="1600" dirty="0">
                <a:latin typeface="メイリオ" panose="020B0604030504040204" pitchFamily="50" charset="-128"/>
                <a:ea typeface="メイリオ" panose="020B0604030504040204" pitchFamily="50" charset="-128"/>
                <a:cs typeface="+mn-cs"/>
              </a:rPr>
              <a:t>1</a:t>
            </a:r>
            <a:r>
              <a:rPr lang="ja-JP" altLang="en-US" sz="1600" dirty="0">
                <a:latin typeface="メイリオ" panose="020B0604030504040204" pitchFamily="50" charset="-128"/>
                <a:ea typeface="メイリオ" panose="020B0604030504040204" pitchFamily="50" charset="-128"/>
                <a:cs typeface="+mn-cs"/>
              </a:rPr>
              <a:t>以上）</a:t>
            </a:r>
            <a:endParaRPr lang="en-US" altLang="ja-JP" sz="1600" dirty="0">
              <a:latin typeface="メイリオ" panose="020B0604030504040204" pitchFamily="50" charset="-128"/>
              <a:ea typeface="メイリオ" panose="020B0604030504040204" pitchFamily="50" charset="-128"/>
              <a:cs typeface="+mn-cs"/>
            </a:endParaRPr>
          </a:p>
          <a:p>
            <a:pPr>
              <a:defRPr/>
            </a:pPr>
            <a:r>
              <a:rPr lang="ja-JP" altLang="en-US" sz="1600" dirty="0">
                <a:latin typeface="メイリオ" panose="020B0604030504040204" pitchFamily="50" charset="-128"/>
                <a:ea typeface="メイリオ" panose="020B0604030504040204" pitchFamily="50" charset="-128"/>
                <a:cs typeface="+mn-cs"/>
              </a:rPr>
              <a:t>　</a:t>
            </a:r>
            <a:r>
              <a:rPr lang="en-US" altLang="ja-JP" sz="1400" dirty="0">
                <a:solidFill>
                  <a:srgbClr val="0070C0"/>
                </a:solidFill>
                <a:latin typeface="メイリオ" panose="020B0604030504040204" pitchFamily="50" charset="-128"/>
                <a:ea typeface="メイリオ" panose="020B0604030504040204" pitchFamily="50" charset="-128"/>
                <a:cs typeface="+mn-cs"/>
              </a:rPr>
              <a:t>【</a:t>
            </a:r>
            <a:r>
              <a:rPr lang="ja-JP" altLang="en-US" sz="1400" dirty="0">
                <a:solidFill>
                  <a:srgbClr val="0070C0"/>
                </a:solidFill>
                <a:latin typeface="メイリオ" panose="020B0604030504040204" pitchFamily="50" charset="-128"/>
                <a:ea typeface="メイリオ" panose="020B0604030504040204" pitchFamily="50" charset="-128"/>
                <a:cs typeface="+mn-cs"/>
              </a:rPr>
              <a:t>証明書類：預貯金残高証明書等、固定資産評価証明書</a:t>
            </a:r>
            <a:r>
              <a:rPr lang="en-US" altLang="ja-JP" sz="1400" dirty="0">
                <a:solidFill>
                  <a:srgbClr val="0070C0"/>
                </a:solidFill>
                <a:latin typeface="メイリオ" panose="020B0604030504040204" pitchFamily="50" charset="-128"/>
                <a:ea typeface="メイリオ" panose="020B0604030504040204" pitchFamily="50" charset="-128"/>
                <a:cs typeface="+mn-cs"/>
              </a:rPr>
              <a:t>】</a:t>
            </a:r>
          </a:p>
          <a:p>
            <a:pPr>
              <a:defRPr/>
            </a:pPr>
            <a:r>
              <a:rPr lang="ja-JP" altLang="en-US" sz="1400" dirty="0">
                <a:solidFill>
                  <a:srgbClr val="0070C0"/>
                </a:solidFill>
                <a:latin typeface="メイリオ" panose="020B0604030504040204" pitchFamily="50" charset="-128"/>
                <a:ea typeface="メイリオ" panose="020B0604030504040204" pitchFamily="50" charset="-128"/>
                <a:cs typeface="+mn-cs"/>
              </a:rPr>
              <a:t>　　　　　　　</a:t>
            </a:r>
            <a:r>
              <a:rPr lang="en-US" altLang="ja-JP" sz="1350" dirty="0">
                <a:solidFill>
                  <a:srgbClr val="0070C0"/>
                </a:solidFill>
                <a:latin typeface="メイリオ" panose="020B0604030504040204" pitchFamily="50" charset="-128"/>
                <a:ea typeface="メイリオ" panose="020B0604030504040204" pitchFamily="50" charset="-128"/>
                <a:cs typeface="+mn-cs"/>
              </a:rPr>
              <a:t>※</a:t>
            </a:r>
            <a:r>
              <a:rPr lang="ja-JP" altLang="en-US" sz="1350" dirty="0">
                <a:solidFill>
                  <a:srgbClr val="0070C0"/>
                </a:solidFill>
                <a:latin typeface="メイリオ" panose="020B0604030504040204" pitchFamily="50" charset="-128"/>
                <a:ea typeface="メイリオ" panose="020B0604030504040204" pitchFamily="50" charset="-128"/>
              </a:rPr>
              <a:t>固定資産評価証明書に、</a:t>
            </a:r>
            <a:r>
              <a:rPr lang="ja-JP" altLang="en-US" sz="1350" dirty="0">
                <a:solidFill>
                  <a:srgbClr val="0070C0"/>
                </a:solidFill>
                <a:latin typeface="メイリオ" panose="020B0604030504040204" pitchFamily="50" charset="-128"/>
                <a:ea typeface="メイリオ" panose="020B0604030504040204" pitchFamily="50" charset="-128"/>
                <a:cs typeface="+mn-cs"/>
              </a:rPr>
              <a:t>登記事項証明書（全部事項証明書）を併せて提出が必要。　　　　　　　</a:t>
            </a:r>
            <a:endParaRPr lang="en-US" altLang="ja-JP" sz="1350" dirty="0">
              <a:solidFill>
                <a:srgbClr val="0070C0"/>
              </a:solidFill>
              <a:latin typeface="メイリオ" panose="020B0604030504040204" pitchFamily="50" charset="-128"/>
              <a:ea typeface="メイリオ" panose="020B0604030504040204" pitchFamily="50" charset="-128"/>
              <a:cs typeface="+mn-cs"/>
            </a:endParaRPr>
          </a:p>
          <a:p>
            <a:pPr>
              <a:spcAft>
                <a:spcPts val="0"/>
              </a:spcAft>
              <a:defRPr/>
            </a:pPr>
            <a:r>
              <a:rPr lang="ja-JP" altLang="en-US" sz="1350" dirty="0">
                <a:solidFill>
                  <a:srgbClr val="0070C0"/>
                </a:solidFill>
                <a:latin typeface="メイリオ" panose="020B0604030504040204" pitchFamily="50" charset="-128"/>
                <a:ea typeface="メイリオ" panose="020B0604030504040204" pitchFamily="50" charset="-128"/>
                <a:cs typeface="+mn-cs"/>
              </a:rPr>
              <a:t>　　　　　　　　ただし、</a:t>
            </a:r>
            <a:r>
              <a:rPr lang="ja-JP" altLang="en-US" sz="1350" dirty="0">
                <a:solidFill>
                  <a:srgbClr val="0070C0"/>
                </a:solidFill>
                <a:latin typeface="メイリオ" panose="020B0604030504040204" pitchFamily="50" charset="-128"/>
                <a:ea typeface="メイリオ" panose="020B0604030504040204" pitchFamily="50" charset="-128"/>
              </a:rPr>
              <a:t>固定資産評価証明書</a:t>
            </a:r>
            <a:r>
              <a:rPr lang="ja-JP" altLang="en-US" sz="1350" dirty="0">
                <a:solidFill>
                  <a:srgbClr val="0070C0"/>
                </a:solidFill>
                <a:latin typeface="メイリオ" panose="020B0604030504040204" pitchFamily="50" charset="-128"/>
                <a:ea typeface="メイリオ" panose="020B0604030504040204" pitchFamily="50" charset="-128"/>
                <a:cs typeface="+mn-cs"/>
              </a:rPr>
              <a:t>に所有者と持分割合（共有名義の場合）が明記されている場合は、</a:t>
            </a:r>
            <a:endParaRPr lang="en-US" altLang="ja-JP" sz="1350" dirty="0">
              <a:solidFill>
                <a:srgbClr val="0070C0"/>
              </a:solidFill>
              <a:latin typeface="メイリオ" panose="020B0604030504040204" pitchFamily="50" charset="-128"/>
              <a:ea typeface="メイリオ" panose="020B0604030504040204" pitchFamily="50" charset="-128"/>
              <a:cs typeface="+mn-cs"/>
            </a:endParaRPr>
          </a:p>
          <a:p>
            <a:pPr>
              <a:spcAft>
                <a:spcPts val="0"/>
              </a:spcAft>
              <a:defRPr/>
            </a:pPr>
            <a:r>
              <a:rPr lang="ja-JP" altLang="en-US" sz="1350" dirty="0">
                <a:solidFill>
                  <a:srgbClr val="0070C0"/>
                </a:solidFill>
                <a:latin typeface="メイリオ" panose="020B0604030504040204" pitchFamily="50" charset="-128"/>
                <a:ea typeface="メイリオ" panose="020B0604030504040204" pitchFamily="50" charset="-128"/>
                <a:cs typeface="+mn-cs"/>
              </a:rPr>
              <a:t>　　　　　　　　提出不要。証明書の詳細は、返還保証書を参照。</a:t>
            </a:r>
            <a:endParaRPr lang="en-US" altLang="ja-JP" sz="1350" dirty="0">
              <a:solidFill>
                <a:srgbClr val="0070C0"/>
              </a:solidFill>
              <a:latin typeface="メイリオ" panose="020B0604030504040204" pitchFamily="50" charset="-128"/>
              <a:ea typeface="メイリオ" panose="020B0604030504040204" pitchFamily="50" charset="-128"/>
              <a:cs typeface="+mn-cs"/>
            </a:endParaRPr>
          </a:p>
          <a:p>
            <a:pPr>
              <a:defRPr/>
            </a:pPr>
            <a:r>
              <a:rPr lang="en-US" altLang="ja-JP" sz="1600" dirty="0">
                <a:latin typeface="メイリオ" panose="020B0604030504040204" pitchFamily="50" charset="-128"/>
                <a:ea typeface="メイリオ" panose="020B0604030504040204" pitchFamily="50" charset="-128"/>
                <a:cs typeface="+mn-cs"/>
              </a:rPr>
              <a:t>Ⅲ </a:t>
            </a:r>
            <a:r>
              <a:rPr lang="ja-JP" altLang="en-US" sz="1600" dirty="0">
                <a:latin typeface="メイリオ" panose="020B0604030504040204" pitchFamily="50" charset="-128"/>
                <a:ea typeface="メイリオ" panose="020B0604030504040204" pitchFamily="50" charset="-128"/>
                <a:cs typeface="+mn-cs"/>
              </a:rPr>
              <a:t>上記</a:t>
            </a:r>
            <a:r>
              <a:rPr lang="en-US" altLang="ja-JP" sz="1600" dirty="0">
                <a:latin typeface="メイリオ" panose="020B0604030504040204" pitchFamily="50" charset="-128"/>
                <a:ea typeface="メイリオ" panose="020B0604030504040204" pitchFamily="50" charset="-128"/>
                <a:cs typeface="+mn-cs"/>
              </a:rPr>
              <a:t>Ⅰ</a:t>
            </a:r>
            <a:r>
              <a:rPr lang="ja-JP" altLang="en-US" sz="1600" dirty="0">
                <a:latin typeface="メイリオ" panose="020B0604030504040204" pitchFamily="50" charset="-128"/>
                <a:ea typeface="メイリオ" panose="020B0604030504040204" pitchFamily="50" charset="-128"/>
                <a:cs typeface="+mn-cs"/>
              </a:rPr>
              <a:t>と</a:t>
            </a:r>
            <a:r>
              <a:rPr lang="en-US" altLang="ja-JP" sz="1600" dirty="0">
                <a:latin typeface="メイリオ" panose="020B0604030504040204" pitchFamily="50" charset="-128"/>
                <a:ea typeface="メイリオ" panose="020B0604030504040204" pitchFamily="50" charset="-128"/>
                <a:cs typeface="+mn-cs"/>
              </a:rPr>
              <a:t>Ⅱ</a:t>
            </a:r>
            <a:r>
              <a:rPr lang="ja-JP" altLang="en-US" sz="1600" dirty="0">
                <a:latin typeface="メイリオ" panose="020B0604030504040204" pitchFamily="50" charset="-128"/>
                <a:ea typeface="メイリオ" panose="020B0604030504040204" pitchFamily="50" charset="-128"/>
                <a:cs typeface="+mn-cs"/>
              </a:rPr>
              <a:t>の組み合わせで判定</a:t>
            </a:r>
            <a:endParaRPr lang="en-US" altLang="ja-JP" sz="1600" dirty="0">
              <a:latin typeface="メイリオ" panose="020B0604030504040204" pitchFamily="50" charset="-128"/>
              <a:ea typeface="メイリオ" panose="020B0604030504040204" pitchFamily="50" charset="-128"/>
              <a:cs typeface="+mn-cs"/>
            </a:endParaRPr>
          </a:p>
          <a:p>
            <a:pPr>
              <a:defRPr/>
            </a:pPr>
            <a:r>
              <a:rPr lang="ja-JP" altLang="en-US" sz="1600" dirty="0">
                <a:latin typeface="メイリオ" panose="020B0604030504040204" pitchFamily="50" charset="-128"/>
                <a:ea typeface="メイリオ" panose="020B0604030504040204" pitchFamily="50" charset="-128"/>
                <a:cs typeface="+mn-cs"/>
              </a:rPr>
              <a:t>　 </a:t>
            </a:r>
            <a:r>
              <a:rPr lang="en-US" altLang="ja-JP" sz="1600" dirty="0">
                <a:solidFill>
                  <a:srgbClr val="FF0000"/>
                </a:solidFill>
                <a:latin typeface="メイリオ" panose="020B0604030504040204" pitchFamily="50" charset="-128"/>
                <a:ea typeface="メイリオ" panose="020B0604030504040204" pitchFamily="50" charset="-128"/>
                <a:cs typeface="+mn-cs"/>
              </a:rPr>
              <a:t>Ⅰ</a:t>
            </a:r>
            <a:r>
              <a:rPr lang="ja-JP" altLang="en-US" sz="1600" dirty="0">
                <a:solidFill>
                  <a:srgbClr val="FF0000"/>
                </a:solidFill>
                <a:latin typeface="メイリオ" panose="020B0604030504040204" pitchFamily="50" charset="-128"/>
                <a:ea typeface="メイリオ" panose="020B0604030504040204" pitchFamily="50" charset="-128"/>
                <a:cs typeface="+mn-cs"/>
              </a:rPr>
              <a:t>＋（</a:t>
            </a:r>
            <a:r>
              <a:rPr lang="en-US" altLang="ja-JP" sz="1600" dirty="0">
                <a:solidFill>
                  <a:srgbClr val="FF0000"/>
                </a:solidFill>
                <a:latin typeface="メイリオ" panose="020B0604030504040204" pitchFamily="50" charset="-128"/>
                <a:ea typeface="メイリオ" panose="020B0604030504040204" pitchFamily="50" charset="-128"/>
                <a:cs typeface="+mn-cs"/>
              </a:rPr>
              <a:t>Ⅱ÷</a:t>
            </a:r>
            <a:r>
              <a:rPr lang="ja-JP" altLang="en-US" sz="1600" dirty="0">
                <a:solidFill>
                  <a:srgbClr val="FF0000"/>
                </a:solidFill>
                <a:latin typeface="メイリオ" panose="020B0604030504040204" pitchFamily="50" charset="-128"/>
                <a:ea typeface="メイリオ" panose="020B0604030504040204" pitchFamily="50" charset="-128"/>
                <a:cs typeface="+mn-cs"/>
              </a:rPr>
              <a:t>１６）</a:t>
            </a:r>
            <a:r>
              <a:rPr lang="ja-JP" altLang="en-US" sz="1600" dirty="0">
                <a:latin typeface="メイリオ" panose="020B0604030504040204" pitchFamily="50" charset="-128"/>
                <a:ea typeface="メイリオ" panose="020B0604030504040204" pitchFamily="50" charset="-128"/>
                <a:cs typeface="+mn-cs"/>
              </a:rPr>
              <a:t>で算出される金額が </a:t>
            </a:r>
            <a:r>
              <a:rPr lang="ja-JP" altLang="en-US" sz="1400" dirty="0">
                <a:latin typeface="メイリオ" panose="020B0604030504040204" pitchFamily="50" charset="-128"/>
                <a:ea typeface="メイリオ" panose="020B0604030504040204" pitchFamily="50" charset="-128"/>
                <a:cs typeface="+mn-cs"/>
              </a:rPr>
              <a:t>（給与所得者の場合）      </a:t>
            </a:r>
            <a:r>
              <a:rPr lang="ja-JP" altLang="en-US" sz="1600" dirty="0">
                <a:solidFill>
                  <a:srgbClr val="FF0000"/>
                </a:solidFill>
                <a:latin typeface="メイリオ" panose="020B0604030504040204" pitchFamily="50" charset="-128"/>
                <a:ea typeface="メイリオ" panose="020B0604030504040204" pitchFamily="50" charset="-128"/>
                <a:cs typeface="+mn-cs"/>
              </a:rPr>
              <a:t>３２０</a:t>
            </a:r>
            <a:r>
              <a:rPr lang="ja-JP" altLang="en-US" sz="1600" dirty="0">
                <a:latin typeface="メイリオ" panose="020B0604030504040204" pitchFamily="50" charset="-128"/>
                <a:ea typeface="メイリオ" panose="020B0604030504040204" pitchFamily="50" charset="-128"/>
                <a:cs typeface="+mn-cs"/>
              </a:rPr>
              <a:t>万円以上</a:t>
            </a:r>
            <a:endParaRPr lang="en-US" altLang="ja-JP" sz="1600" dirty="0">
              <a:latin typeface="メイリオ" panose="020B0604030504040204" pitchFamily="50" charset="-128"/>
              <a:ea typeface="メイリオ" panose="020B0604030504040204" pitchFamily="50" charset="-128"/>
              <a:cs typeface="+mn-cs"/>
            </a:endParaRPr>
          </a:p>
          <a:p>
            <a:pPr>
              <a:defRPr/>
            </a:pPr>
            <a:r>
              <a:rPr lang="ja-JP" altLang="en-US" sz="1400" dirty="0">
                <a:latin typeface="メイリオ" panose="020B0604030504040204" pitchFamily="50" charset="-128"/>
                <a:ea typeface="メイリオ" panose="020B0604030504040204" pitchFamily="50" charset="-128"/>
                <a:cs typeface="+mn-cs"/>
              </a:rPr>
              <a:t>　　　　　　　　　　　　　　　　　　　　　（給与所得者以外の場合） </a:t>
            </a:r>
            <a:r>
              <a:rPr lang="ja-JP" altLang="en-US" sz="1600" dirty="0">
                <a:solidFill>
                  <a:srgbClr val="FF0000"/>
                </a:solidFill>
                <a:latin typeface="メイリオ" panose="020B0604030504040204" pitchFamily="50" charset="-128"/>
                <a:ea typeface="メイリオ" panose="020B0604030504040204" pitchFamily="50" charset="-128"/>
                <a:cs typeface="+mn-cs"/>
              </a:rPr>
              <a:t>２２０</a:t>
            </a:r>
            <a:r>
              <a:rPr lang="ja-JP" altLang="en-US" sz="1600" dirty="0">
                <a:latin typeface="メイリオ" panose="020B0604030504040204" pitchFamily="50" charset="-128"/>
                <a:ea typeface="メイリオ" panose="020B0604030504040204" pitchFamily="50" charset="-128"/>
                <a:cs typeface="+mn-cs"/>
              </a:rPr>
              <a:t>万円以上</a:t>
            </a:r>
            <a:endParaRPr lang="en-US" altLang="ja-JP" sz="1400" dirty="0">
              <a:latin typeface="メイリオ" panose="020B0604030504040204" pitchFamily="50" charset="-128"/>
              <a:ea typeface="メイリオ" panose="020B0604030504040204" pitchFamily="50" charset="-128"/>
              <a:cs typeface="+mn-cs"/>
            </a:endParaRPr>
          </a:p>
          <a:p>
            <a:pPr>
              <a:defRPr/>
            </a:pPr>
            <a:r>
              <a:rPr lang="ja-JP" altLang="en-US" sz="1400" dirty="0">
                <a:latin typeface="メイリオ" panose="020B0604030504040204" pitchFamily="50" charset="-128"/>
                <a:ea typeface="メイリオ" panose="020B0604030504040204" pitchFamily="50" charset="-128"/>
                <a:cs typeface="+mn-cs"/>
              </a:rPr>
              <a:t>　</a:t>
            </a:r>
            <a:r>
              <a:rPr lang="en-US" altLang="ja-JP" sz="1400" dirty="0">
                <a:latin typeface="メイリオ" panose="020B0604030504040204" pitchFamily="50" charset="-128"/>
                <a:ea typeface="メイリオ" panose="020B0604030504040204" pitchFamily="50" charset="-128"/>
                <a:cs typeface="+mn-cs"/>
              </a:rPr>
              <a:t>※</a:t>
            </a:r>
            <a:r>
              <a:rPr lang="ja-JP" altLang="en-US" sz="1400" dirty="0">
                <a:latin typeface="メイリオ" panose="020B0604030504040204" pitchFamily="50" charset="-128"/>
                <a:ea typeface="メイリオ" panose="020B0604030504040204" pitchFamily="50" charset="-128"/>
                <a:cs typeface="+mn-cs"/>
              </a:rPr>
              <a:t>年金は給与として扱います</a:t>
            </a:r>
            <a:endParaRPr lang="en-US" altLang="ja-JP" sz="1400" dirty="0">
              <a:latin typeface="メイリオ" panose="020B0604030504040204" pitchFamily="50" charset="-128"/>
              <a:ea typeface="メイリオ" panose="020B0604030504040204" pitchFamily="50" charset="-128"/>
              <a:cs typeface="+mn-cs"/>
            </a:endParaRPr>
          </a:p>
          <a:p>
            <a:pPr>
              <a:defRPr/>
            </a:pPr>
            <a:r>
              <a:rPr lang="ja-JP" altLang="en-US" sz="1400" dirty="0">
                <a:latin typeface="メイリオ" panose="020B0604030504040204" pitchFamily="50" charset="-128"/>
                <a:ea typeface="メイリオ" panose="020B0604030504040204" pitchFamily="50" charset="-128"/>
                <a:cs typeface="+mn-cs"/>
              </a:rPr>
              <a:t>　</a:t>
            </a:r>
            <a:r>
              <a:rPr lang="en-US" altLang="ja-JP" sz="1400" dirty="0">
                <a:latin typeface="メイリオ" panose="020B0604030504040204" pitchFamily="50" charset="-128"/>
                <a:ea typeface="メイリオ" panose="020B0604030504040204" pitchFamily="50" charset="-128"/>
                <a:cs typeface="+mn-cs"/>
              </a:rPr>
              <a:t>※</a:t>
            </a:r>
            <a:r>
              <a:rPr lang="ja-JP" altLang="en-US" sz="1400" dirty="0">
                <a:latin typeface="メイリオ" panose="020B0604030504040204" pitchFamily="50" charset="-128"/>
                <a:ea typeface="メイリオ" panose="020B0604030504040204" pitchFamily="50" charset="-128"/>
                <a:cs typeface="+mn-cs"/>
              </a:rPr>
              <a:t>給与所得以外の場合で給与所得もあるときの判定基準は年間所得</a:t>
            </a:r>
            <a:r>
              <a:rPr lang="en-US" altLang="ja-JP" sz="1400" dirty="0">
                <a:latin typeface="メイリオ" panose="020B0604030504040204" pitchFamily="50" charset="-128"/>
                <a:ea typeface="メイリオ" panose="020B0604030504040204" pitchFamily="50" charset="-128"/>
                <a:cs typeface="+mn-cs"/>
              </a:rPr>
              <a:t>220</a:t>
            </a:r>
            <a:r>
              <a:rPr lang="ja-JP" altLang="en-US" sz="1400" dirty="0">
                <a:latin typeface="メイリオ" panose="020B0604030504040204" pitchFamily="50" charset="-128"/>
                <a:ea typeface="メイリオ" panose="020B0604030504040204" pitchFamily="50" charset="-128"/>
                <a:cs typeface="+mn-cs"/>
              </a:rPr>
              <a:t>万円です</a:t>
            </a:r>
            <a:endParaRPr lang="en-US" altLang="ja-JP" sz="1400" dirty="0">
              <a:latin typeface="メイリオ" panose="020B0604030504040204" pitchFamily="50" charset="-128"/>
              <a:ea typeface="メイリオ" panose="020B0604030504040204" pitchFamily="50" charset="-128"/>
              <a:cs typeface="+mn-cs"/>
            </a:endParaRPr>
          </a:p>
          <a:p>
            <a:pPr>
              <a:defRPr/>
            </a:pPr>
            <a:endParaRPr lang="en-US" altLang="ja-JP" sz="1400" dirty="0">
              <a:latin typeface="メイリオ" panose="020B0604030504040204" pitchFamily="50" charset="-128"/>
              <a:ea typeface="メイリオ" panose="020B0604030504040204" pitchFamily="50" charset="-128"/>
              <a:cs typeface="+mn-cs"/>
            </a:endParaRPr>
          </a:p>
        </p:txBody>
      </p:sp>
      <p:sp>
        <p:nvSpPr>
          <p:cNvPr id="10"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latin typeface="メイリオ" panose="020B0604030504040204" pitchFamily="50" charset="-128"/>
                <a:ea typeface="メイリオ" panose="020B0604030504040204" pitchFamily="50" charset="-128"/>
              </a:rPr>
              <a:t> 返還誓約書の作成方法</a:t>
            </a:r>
          </a:p>
        </p:txBody>
      </p:sp>
      <p:sp>
        <p:nvSpPr>
          <p:cNvPr id="9" name="コンテンツ プレースホルダー 2"/>
          <p:cNvSpPr txBox="1">
            <a:spLocks/>
          </p:cNvSpPr>
          <p:nvPr/>
        </p:nvSpPr>
        <p:spPr bwMode="auto">
          <a:xfrm>
            <a:off x="539552" y="1895446"/>
            <a:ext cx="8391525" cy="5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a:lnSpc>
                <a:spcPts val="1500"/>
              </a:lnSpc>
              <a:spcBef>
                <a:spcPts val="1000"/>
              </a:spcBef>
              <a:spcAft>
                <a:spcPct val="0"/>
              </a:spcAft>
              <a:buClrTx/>
              <a:buSzPct val="80000"/>
              <a:buFontTx/>
              <a:buNone/>
            </a:pPr>
            <a:r>
              <a:rPr lang="ja-JP" altLang="en-US" sz="1600" b="1" dirty="0">
                <a:latin typeface="メイリオ" pitchFamily="50" charset="-128"/>
                <a:ea typeface="メイリオ" pitchFamily="50" charset="-128"/>
                <a:cs typeface="メイリオ" pitchFamily="50" charset="-128"/>
              </a:rPr>
              <a:t>その方が</a:t>
            </a:r>
            <a:r>
              <a:rPr lang="en-US" altLang="ja-JP" sz="1600" b="1" dirty="0">
                <a:latin typeface="メイリオ" pitchFamily="50" charset="-128"/>
                <a:ea typeface="メイリオ" pitchFamily="50" charset="-128"/>
                <a:cs typeface="メイリオ" pitchFamily="50" charset="-128"/>
              </a:rPr>
              <a:t>Ⅰ</a:t>
            </a:r>
            <a:r>
              <a:rPr lang="ja-JP" altLang="en-US" sz="1600" b="1" dirty="0">
                <a:latin typeface="メイリオ" pitchFamily="50" charset="-128"/>
                <a:ea typeface="メイリオ" pitchFamily="50" charset="-128"/>
                <a:cs typeface="メイリオ" pitchFamily="50" charset="-128"/>
              </a:rPr>
              <a:t>～</a:t>
            </a:r>
            <a:r>
              <a:rPr lang="en-US" altLang="ja-JP" sz="1600" b="1" dirty="0">
                <a:latin typeface="メイリオ" pitchFamily="50" charset="-128"/>
                <a:ea typeface="メイリオ" pitchFamily="50" charset="-128"/>
                <a:cs typeface="メイリオ" pitchFamily="50" charset="-128"/>
              </a:rPr>
              <a:t>Ⅲ</a:t>
            </a:r>
            <a:r>
              <a:rPr lang="ja-JP" altLang="en-US" sz="1600" b="1" dirty="0">
                <a:latin typeface="メイリオ" pitchFamily="50" charset="-128"/>
                <a:ea typeface="メイリオ" pitchFamily="50" charset="-128"/>
                <a:cs typeface="メイリオ" pitchFamily="50" charset="-128"/>
              </a:rPr>
              <a:t>のいずれかの条件をみたし、</a:t>
            </a:r>
            <a:endParaRPr lang="en-US" altLang="ja-JP" sz="1600" b="1" dirty="0">
              <a:latin typeface="メイリオ" pitchFamily="50" charset="-128"/>
              <a:ea typeface="メイリオ" pitchFamily="50" charset="-128"/>
              <a:cs typeface="メイリオ" pitchFamily="50" charset="-128"/>
            </a:endParaRPr>
          </a:p>
          <a:p>
            <a:pPr>
              <a:lnSpc>
                <a:spcPts val="1500"/>
              </a:lnSpc>
              <a:spcBef>
                <a:spcPts val="1000"/>
              </a:spcBef>
              <a:spcAft>
                <a:spcPct val="0"/>
              </a:spcAft>
              <a:buClrTx/>
              <a:buSzPct val="80000"/>
              <a:buFontTx/>
              <a:buNone/>
            </a:pPr>
            <a:r>
              <a:rPr lang="en-US" altLang="ja-JP" sz="1600" b="1" dirty="0">
                <a:latin typeface="メイリオ" pitchFamily="50" charset="-128"/>
                <a:ea typeface="メイリオ" pitchFamily="50" charset="-128"/>
                <a:cs typeface="メイリオ" pitchFamily="50" charset="-128"/>
              </a:rPr>
              <a:t>｢</a:t>
            </a:r>
            <a:r>
              <a:rPr lang="ja-JP" altLang="en-US" sz="1600" b="1" dirty="0">
                <a:latin typeface="メイリオ" pitchFamily="50" charset="-128"/>
                <a:ea typeface="メイリオ" pitchFamily="50" charset="-128"/>
                <a:cs typeface="メイリオ" pitchFamily="50" charset="-128"/>
              </a:rPr>
              <a:t>返還保証書」と「資産等に関する証明書類」を提出することが必要です。</a:t>
            </a:r>
            <a:endParaRPr lang="en-US" altLang="ja-JP" sz="1600" b="1" dirty="0">
              <a:latin typeface="メイリオ" pitchFamily="50" charset="-128"/>
              <a:ea typeface="メイリオ" pitchFamily="50" charset="-128"/>
              <a:cs typeface="メイリオ"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txBox="1">
            <a:spLocks/>
          </p:cNvSpPr>
          <p:nvPr/>
        </p:nvSpPr>
        <p:spPr bwMode="auto">
          <a:xfrm>
            <a:off x="141287" y="907399"/>
            <a:ext cx="8823200" cy="576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３．返還誓約書に添付する書類</a:t>
            </a:r>
          </a:p>
        </p:txBody>
      </p:sp>
      <p:sp>
        <p:nvSpPr>
          <p:cNvPr id="32773" name="コンテンツ プレースホルダー 2"/>
          <p:cNvSpPr txBox="1">
            <a:spLocks/>
          </p:cNvSpPr>
          <p:nvPr/>
        </p:nvSpPr>
        <p:spPr bwMode="auto">
          <a:xfrm>
            <a:off x="341088" y="1628800"/>
            <a:ext cx="8423597"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lnSpc>
                <a:spcPct val="150000"/>
              </a:lnSpc>
              <a:spcBef>
                <a:spcPts val="1000"/>
              </a:spcBef>
              <a:spcAft>
                <a:spcPct val="0"/>
              </a:spcAft>
              <a:buClrTx/>
              <a:buSzPct val="80000"/>
              <a:buFont typeface="Wingdings" pitchFamily="2" charset="2"/>
              <a:buChar char="l"/>
            </a:pPr>
            <a:r>
              <a:rPr lang="ja-JP" altLang="en-US" sz="2000" dirty="0">
                <a:latin typeface="メイリオ" pitchFamily="50" charset="-128"/>
                <a:ea typeface="メイリオ" pitchFamily="50" charset="-128"/>
                <a:cs typeface="メイリオ" pitchFamily="50" charset="-128"/>
              </a:rPr>
              <a:t>第一種奨学金および第二種奨学金の両方を貸与（併用貸与）されている人は、それぞれの返還誓約書に書類の添付が必要です。</a:t>
            </a:r>
            <a:endParaRPr lang="en-US" altLang="ja-JP" sz="2000" dirty="0">
              <a:latin typeface="メイリオ" pitchFamily="50" charset="-128"/>
              <a:ea typeface="メイリオ" pitchFamily="50" charset="-128"/>
              <a:cs typeface="メイリオ" pitchFamily="50" charset="-128"/>
            </a:endParaRPr>
          </a:p>
          <a:p>
            <a:pPr marL="0" indent="0" eaLnBrk="1" hangingPunct="1">
              <a:lnSpc>
                <a:spcPct val="150000"/>
              </a:lnSpc>
              <a:spcBef>
                <a:spcPts val="1000"/>
              </a:spcBef>
              <a:spcAft>
                <a:spcPct val="0"/>
              </a:spcAft>
              <a:buClr>
                <a:srgbClr val="FC0128"/>
              </a:buClr>
              <a:buSzPct val="80000"/>
              <a:buNone/>
            </a:pPr>
            <a:r>
              <a:rPr lang="ja-JP" altLang="en-US" sz="2000" dirty="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a:t>
            </a:r>
            <a:r>
              <a:rPr lang="ja-JP" altLang="en-US" sz="2000" dirty="0">
                <a:latin typeface="メイリオ" pitchFamily="50" charset="-128"/>
                <a:ea typeface="メイリオ" pitchFamily="50" charset="-128"/>
                <a:cs typeface="メイリオ" pitchFamily="50" charset="-128"/>
              </a:rPr>
              <a:t>連帯保証人・保証人の印鑑登録証明書（人的保証の場合）は原本を</a:t>
            </a:r>
            <a:endParaRPr lang="en-US" altLang="ja-JP" sz="2000" dirty="0">
              <a:latin typeface="メイリオ" pitchFamily="50" charset="-128"/>
              <a:ea typeface="メイリオ" pitchFamily="50" charset="-128"/>
              <a:cs typeface="メイリオ" pitchFamily="50" charset="-128"/>
            </a:endParaRPr>
          </a:p>
          <a:p>
            <a:pPr marL="0" indent="0" eaLnBrk="1" hangingPunct="1">
              <a:lnSpc>
                <a:spcPct val="150000"/>
              </a:lnSpc>
              <a:spcBef>
                <a:spcPts val="1000"/>
              </a:spcBef>
              <a:spcAft>
                <a:spcPct val="0"/>
              </a:spcAft>
              <a:buClr>
                <a:srgbClr val="FC0128"/>
              </a:buClr>
              <a:buSzPct val="80000"/>
              <a:buNone/>
            </a:pPr>
            <a:r>
              <a:rPr lang="ja-JP" altLang="en-US" sz="2000" dirty="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2</a:t>
            </a:r>
            <a:r>
              <a:rPr lang="ja-JP" altLang="en-US" sz="2000" dirty="0">
                <a:latin typeface="メイリオ" pitchFamily="50" charset="-128"/>
                <a:ea typeface="メイリオ" pitchFamily="50" charset="-128"/>
                <a:cs typeface="メイリオ" pitchFamily="50" charset="-128"/>
              </a:rPr>
              <a:t>部取得してください。</a:t>
            </a:r>
            <a:endParaRPr lang="en-US" altLang="ja-JP" sz="2000" dirty="0">
              <a:latin typeface="メイリオ" pitchFamily="50" charset="-128"/>
              <a:ea typeface="メイリオ" pitchFamily="50" charset="-128"/>
              <a:cs typeface="メイリオ" pitchFamily="50" charset="-128"/>
            </a:endParaRPr>
          </a:p>
          <a:p>
            <a:pPr eaLnBrk="1" hangingPunct="1">
              <a:lnSpc>
                <a:spcPct val="150000"/>
              </a:lnSpc>
              <a:spcBef>
                <a:spcPts val="1000"/>
              </a:spcBef>
              <a:spcAft>
                <a:spcPct val="0"/>
              </a:spcAft>
              <a:buClrTx/>
              <a:buSzPct val="80000"/>
              <a:buFont typeface="Wingdings" pitchFamily="2" charset="2"/>
              <a:buChar char="l"/>
            </a:pPr>
            <a:r>
              <a:rPr lang="ja-JP" altLang="en-US" sz="2000" dirty="0">
                <a:latin typeface="メイリオ" pitchFamily="50" charset="-128"/>
                <a:ea typeface="メイリオ" pitchFamily="50" charset="-128"/>
                <a:cs typeface="メイリオ" pitchFamily="50" charset="-128"/>
              </a:rPr>
              <a:t>第一種奨学金と併せて入学時特別増額貸与奨学金の貸与を受けた人も、それぞれの返還誓約書に書類の添付が必要です。</a:t>
            </a:r>
            <a:endParaRPr lang="en-US" altLang="ja-JP" sz="2000" dirty="0">
              <a:latin typeface="メイリオ" pitchFamily="50" charset="-128"/>
              <a:ea typeface="メイリオ" pitchFamily="50" charset="-128"/>
              <a:cs typeface="メイリオ" pitchFamily="50" charset="-128"/>
            </a:endParaRPr>
          </a:p>
          <a:p>
            <a:pPr marL="0" indent="0" eaLnBrk="1" hangingPunct="1">
              <a:lnSpc>
                <a:spcPct val="150000"/>
              </a:lnSpc>
              <a:spcBef>
                <a:spcPts val="1000"/>
              </a:spcBef>
              <a:spcAft>
                <a:spcPct val="0"/>
              </a:spcAft>
              <a:buClr>
                <a:srgbClr val="FC0128"/>
              </a:buClr>
              <a:buSzPct val="80000"/>
              <a:buNone/>
            </a:pPr>
            <a:r>
              <a:rPr lang="ja-JP" altLang="en-US" sz="2000" dirty="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a:t>
            </a:r>
            <a:r>
              <a:rPr lang="ja-JP" altLang="en-US" sz="2000" dirty="0">
                <a:latin typeface="メイリオ" pitchFamily="50" charset="-128"/>
                <a:ea typeface="メイリオ" pitchFamily="50" charset="-128"/>
                <a:cs typeface="メイリオ" pitchFamily="50" charset="-128"/>
              </a:rPr>
              <a:t>連帯保証人・保証人の印鑑登録証明書（人的保証の場合）は原本を</a:t>
            </a:r>
            <a:endParaRPr lang="en-US" altLang="ja-JP" sz="2000" dirty="0">
              <a:latin typeface="メイリオ" pitchFamily="50" charset="-128"/>
              <a:ea typeface="メイリオ" pitchFamily="50" charset="-128"/>
              <a:cs typeface="メイリオ" pitchFamily="50" charset="-128"/>
            </a:endParaRPr>
          </a:p>
          <a:p>
            <a:pPr marL="0" indent="0" eaLnBrk="1" hangingPunct="1">
              <a:lnSpc>
                <a:spcPct val="150000"/>
              </a:lnSpc>
              <a:spcBef>
                <a:spcPts val="1000"/>
              </a:spcBef>
              <a:spcAft>
                <a:spcPct val="0"/>
              </a:spcAft>
              <a:buClr>
                <a:srgbClr val="FC0128"/>
              </a:buClr>
              <a:buSzPct val="80000"/>
              <a:buNone/>
            </a:pPr>
            <a:r>
              <a:rPr lang="ja-JP" altLang="en-US" sz="2000" dirty="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2</a:t>
            </a:r>
            <a:r>
              <a:rPr lang="ja-JP" altLang="en-US" sz="2000" dirty="0">
                <a:latin typeface="メイリオ" pitchFamily="50" charset="-128"/>
                <a:ea typeface="メイリオ" pitchFamily="50" charset="-128"/>
                <a:cs typeface="メイリオ" pitchFamily="50" charset="-128"/>
              </a:rPr>
              <a:t>部取得してください。</a:t>
            </a:r>
            <a:endParaRPr lang="en-US" altLang="ja-JP" sz="2000" dirty="0">
              <a:latin typeface="メイリオ" pitchFamily="50" charset="-128"/>
              <a:ea typeface="メイリオ" pitchFamily="50" charset="-128"/>
              <a:cs typeface="メイリオ" pitchFamily="50" charset="-128"/>
            </a:endParaRPr>
          </a:p>
        </p:txBody>
      </p:sp>
      <p:sp>
        <p:nvSpPr>
          <p:cNvPr id="7"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latin typeface="メイリオ" panose="020B0604030504040204" pitchFamily="50" charset="-128"/>
                <a:ea typeface="メイリオ" panose="020B0604030504040204" pitchFamily="50" charset="-128"/>
              </a:rPr>
              <a:t> 返還誓約書の作成方法</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コンテンツ プレースホルダー 2"/>
          <p:cNvSpPr txBox="1">
            <a:spLocks/>
          </p:cNvSpPr>
          <p:nvPr/>
        </p:nvSpPr>
        <p:spPr bwMode="auto">
          <a:xfrm>
            <a:off x="528232" y="1772816"/>
            <a:ext cx="8424862"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Tx/>
              <a:buNone/>
            </a:pPr>
            <a:r>
              <a:rPr lang="ja-JP" altLang="en-US" sz="2000" dirty="0">
                <a:solidFill>
                  <a:schemeClr val="tx1">
                    <a:lumMod val="95000"/>
                    <a:lumOff val="5000"/>
                  </a:schemeClr>
                </a:solidFill>
                <a:latin typeface="メイリオ" pitchFamily="50" charset="-128"/>
                <a:ea typeface="メイリオ" pitchFamily="50" charset="-128"/>
                <a:cs typeface="メイリオ" pitchFamily="50" charset="-128"/>
              </a:rPr>
              <a:t>機関保証制度を選択した人が、返還誓約書に添付する書類（</a:t>
            </a:r>
            <a:r>
              <a:rPr lang="en-US" altLang="ja-JP" sz="2000" dirty="0">
                <a:solidFill>
                  <a:schemeClr val="tx1">
                    <a:lumMod val="95000"/>
                    <a:lumOff val="5000"/>
                  </a:schemeClr>
                </a:solidFill>
                <a:latin typeface="メイリオ" pitchFamily="50" charset="-128"/>
                <a:ea typeface="メイリオ" pitchFamily="50" charset="-128"/>
                <a:cs typeface="メイリオ" pitchFamily="50" charset="-128"/>
              </a:rPr>
              <a:t>1</a:t>
            </a:r>
            <a:r>
              <a:rPr lang="ja-JP" altLang="en-US" sz="2000" dirty="0">
                <a:solidFill>
                  <a:schemeClr val="tx1">
                    <a:lumMod val="95000"/>
                    <a:lumOff val="5000"/>
                  </a:schemeClr>
                </a:solidFill>
                <a:latin typeface="メイリオ" pitchFamily="50" charset="-128"/>
                <a:ea typeface="メイリオ" pitchFamily="50" charset="-128"/>
                <a:cs typeface="メイリオ" pitchFamily="50" charset="-128"/>
              </a:rPr>
              <a:t>点）</a:t>
            </a:r>
            <a:endParaRPr lang="en-US" altLang="ja-JP" sz="2000" dirty="0">
              <a:solidFill>
                <a:schemeClr val="tx1">
                  <a:lumMod val="95000"/>
                  <a:lumOff val="5000"/>
                </a:schemeClr>
              </a:solidFill>
              <a:latin typeface="メイリオ" pitchFamily="50" charset="-128"/>
              <a:ea typeface="メイリオ" pitchFamily="50" charset="-128"/>
              <a:cs typeface="メイリオ" pitchFamily="50" charset="-128"/>
            </a:endParaRPr>
          </a:p>
          <a:p>
            <a:pPr eaLnBrk="1" hangingPunct="1">
              <a:spcBef>
                <a:spcPts val="1000"/>
              </a:spcBef>
              <a:spcAft>
                <a:spcPct val="0"/>
              </a:spcAft>
              <a:buClr>
                <a:srgbClr val="FC0128"/>
              </a:buClr>
              <a:buSzPct val="80000"/>
              <a:buFontTx/>
              <a:buNone/>
            </a:pPr>
            <a:endParaRPr lang="ja-JP" altLang="en-US" sz="2000" dirty="0">
              <a:solidFill>
                <a:schemeClr val="tx1">
                  <a:lumMod val="95000"/>
                  <a:lumOff val="5000"/>
                </a:schemeClr>
              </a:solidFill>
              <a:latin typeface="メイリオ" pitchFamily="50" charset="-128"/>
              <a:ea typeface="メイリオ" pitchFamily="50" charset="-128"/>
              <a:cs typeface="メイリオ" pitchFamily="50" charset="-128"/>
            </a:endParaRPr>
          </a:p>
        </p:txBody>
      </p:sp>
      <p:sp>
        <p:nvSpPr>
          <p:cNvPr id="10" name="タイトル 3"/>
          <p:cNvSpPr txBox="1">
            <a:spLocks/>
          </p:cNvSpPr>
          <p:nvPr/>
        </p:nvSpPr>
        <p:spPr bwMode="auto">
          <a:xfrm>
            <a:off x="128588" y="939800"/>
            <a:ext cx="8824912" cy="576263"/>
          </a:xfrm>
          <a:prstGeom prst="rect">
            <a:avLst/>
          </a:prstGeom>
          <a:solidFill>
            <a:srgbClr val="FFFF99"/>
          </a:solid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① 機関保証制度を選択した人　</a:t>
            </a:r>
          </a:p>
        </p:txBody>
      </p:sp>
      <p:graphicFrame>
        <p:nvGraphicFramePr>
          <p:cNvPr id="14" name="表 13"/>
          <p:cNvGraphicFramePr>
            <a:graphicFrameLocks noGrp="1"/>
          </p:cNvGraphicFramePr>
          <p:nvPr>
            <p:extLst>
              <p:ext uri="{D42A27DB-BD31-4B8C-83A1-F6EECF244321}">
                <p14:modId xmlns:p14="http://schemas.microsoft.com/office/powerpoint/2010/main" val="3571953625"/>
              </p:ext>
            </p:extLst>
          </p:nvPr>
        </p:nvGraphicFramePr>
        <p:xfrm>
          <a:off x="344609" y="2276872"/>
          <a:ext cx="8379975" cy="1584176"/>
        </p:xfrm>
        <a:graphic>
          <a:graphicData uri="http://schemas.openxmlformats.org/drawingml/2006/table">
            <a:tbl>
              <a:tblPr firstRow="1" bandRow="1">
                <a:tableStyleId>{912C8C85-51F0-491E-9774-3900AFEF0FD7}</a:tableStyleId>
              </a:tblPr>
              <a:tblGrid>
                <a:gridCol w="8379975">
                  <a:extLst>
                    <a:ext uri="{9D8B030D-6E8A-4147-A177-3AD203B41FA5}">
                      <a16:colId xmlns:a16="http://schemas.microsoft.com/office/drawing/2014/main" val="20000"/>
                    </a:ext>
                  </a:extLst>
                </a:gridCol>
              </a:tblGrid>
              <a:tr h="647827">
                <a:tc>
                  <a:txBody>
                    <a:bodyPr/>
                    <a:lstStyle/>
                    <a:p>
                      <a:r>
                        <a:rPr kumimoji="1" lang="ja-JP" altLang="en-US" sz="2000" dirty="0">
                          <a:solidFill>
                            <a:schemeClr val="tx1"/>
                          </a:solidFill>
                          <a:latin typeface="メイリオ" panose="020B0604030504040204" pitchFamily="50" charset="-128"/>
                          <a:ea typeface="メイリオ" panose="020B0604030504040204" pitchFamily="50" charset="-128"/>
                        </a:rPr>
                        <a:t>　必　要　書　類</a:t>
                      </a:r>
                    </a:p>
                  </a:txBody>
                  <a:tcPr marL="91435" marR="91435" marT="37213" marB="37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936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メイリオ" panose="020B0604030504040204" pitchFamily="50" charset="-128"/>
                          <a:ea typeface="メイリオ" panose="020B0604030504040204" pitchFamily="50" charset="-128"/>
                        </a:rPr>
                        <a:t>保証依頼書（兼保証委託契約書）・保証料支払依頼書</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機構・協会用</a:t>
                      </a:r>
                      <a:r>
                        <a:rPr lang="en-US" altLang="ja-JP" sz="2000" dirty="0">
                          <a:solidFill>
                            <a:schemeClr val="tx1"/>
                          </a:solidFill>
                          <a:latin typeface="メイリオ" panose="020B0604030504040204" pitchFamily="50" charset="-128"/>
                          <a:ea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rPr>
                        <a:t>未成年者は併せて親権者（後見人）同意書</a:t>
                      </a:r>
                      <a:r>
                        <a:rPr lang="en-US" altLang="ja-JP" sz="2000" dirty="0">
                          <a:solidFill>
                            <a:schemeClr val="tx1"/>
                          </a:solidFill>
                          <a:latin typeface="メイリオ" panose="020B0604030504040204" pitchFamily="50" charset="-128"/>
                          <a:ea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rPr>
                        <a:t>機構・協会用</a:t>
                      </a:r>
                      <a:r>
                        <a:rPr lang="en-US" altLang="ja-JP" sz="2000" dirty="0">
                          <a:solidFill>
                            <a:schemeClr val="tx1"/>
                          </a:solidFill>
                          <a:latin typeface="メイリオ" panose="020B0604030504040204" pitchFamily="50" charset="-128"/>
                          <a:ea typeface="メイリオ" panose="020B0604030504040204" pitchFamily="50" charset="-128"/>
                        </a:rPr>
                        <a:t>】</a:t>
                      </a:r>
                      <a:endParaRPr lang="ja-JP" altLang="en-US" sz="2000" dirty="0">
                        <a:solidFill>
                          <a:schemeClr val="tx1"/>
                        </a:solidFill>
                        <a:latin typeface="メイリオ" panose="020B0604030504040204" pitchFamily="50" charset="-128"/>
                        <a:ea typeface="メイリオ" panose="020B0604030504040204" pitchFamily="50" charset="-128"/>
                      </a:endParaRPr>
                    </a:p>
                  </a:txBody>
                  <a:tcPr marL="91435" marR="91435" marT="37213" marB="37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6"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latin typeface="メイリオ" panose="020B0604030504040204" pitchFamily="50" charset="-128"/>
                <a:ea typeface="メイリオ" panose="020B0604030504040204" pitchFamily="50" charset="-128"/>
              </a:rPr>
              <a:t> 返還誓約書の作成方法</a:t>
            </a:r>
          </a:p>
        </p:txBody>
      </p:sp>
      <p:graphicFrame>
        <p:nvGraphicFramePr>
          <p:cNvPr id="2" name="表 1"/>
          <p:cNvGraphicFramePr>
            <a:graphicFrameLocks noGrp="1"/>
          </p:cNvGraphicFramePr>
          <p:nvPr>
            <p:extLst>
              <p:ext uri="{D42A27DB-BD31-4B8C-83A1-F6EECF244321}">
                <p14:modId xmlns:p14="http://schemas.microsoft.com/office/powerpoint/2010/main" val="1448665176"/>
              </p:ext>
            </p:extLst>
          </p:nvPr>
        </p:nvGraphicFramePr>
        <p:xfrm>
          <a:off x="1428226" y="4989521"/>
          <a:ext cx="6212740" cy="1036838"/>
        </p:xfrm>
        <a:graphic>
          <a:graphicData uri="http://schemas.openxmlformats.org/drawingml/2006/table">
            <a:tbl>
              <a:tblPr firstRow="1" bandRow="1">
                <a:tableStyleId>{5C22544A-7EE6-4342-B048-85BDC9FD1C3A}</a:tableStyleId>
              </a:tblPr>
              <a:tblGrid>
                <a:gridCol w="1878270">
                  <a:extLst>
                    <a:ext uri="{9D8B030D-6E8A-4147-A177-3AD203B41FA5}">
                      <a16:colId xmlns:a16="http://schemas.microsoft.com/office/drawing/2014/main" val="534269751"/>
                    </a:ext>
                  </a:extLst>
                </a:gridCol>
                <a:gridCol w="2167235">
                  <a:extLst>
                    <a:ext uri="{9D8B030D-6E8A-4147-A177-3AD203B41FA5}">
                      <a16:colId xmlns:a16="http://schemas.microsoft.com/office/drawing/2014/main" val="595741462"/>
                    </a:ext>
                  </a:extLst>
                </a:gridCol>
                <a:gridCol w="2167235">
                  <a:extLst>
                    <a:ext uri="{9D8B030D-6E8A-4147-A177-3AD203B41FA5}">
                      <a16:colId xmlns:a16="http://schemas.microsoft.com/office/drawing/2014/main" val="1472884378"/>
                    </a:ext>
                  </a:extLst>
                </a:gridCol>
              </a:tblGrid>
              <a:tr h="488240">
                <a:tc>
                  <a:txBody>
                    <a:bodyPr/>
                    <a:lstStyle/>
                    <a:p>
                      <a:endParaRPr kumimoji="1" lang="ja-JP" altLang="en-US" sz="1500" b="0" dirty="0">
                        <a:solidFill>
                          <a:schemeClr val="tx1"/>
                        </a:solidFill>
                        <a:latin typeface="メイリオ" panose="020B0604030504040204" pitchFamily="50" charset="-128"/>
                        <a:ea typeface="メイリオ" panose="020B0604030504040204" pitchFamily="50" charset="-128"/>
                      </a:endParaRPr>
                    </a:p>
                  </a:txBody>
                  <a:tcPr marL="91446" marR="91446" marT="45699" marB="45699" anchor="ctr">
                    <a:solidFill>
                      <a:schemeClr val="tx2">
                        <a:lumMod val="10000"/>
                        <a:lumOff val="90000"/>
                      </a:schemeClr>
                    </a:solidFill>
                  </a:tcPr>
                </a:tc>
                <a:tc>
                  <a:txBody>
                    <a:bodyPr/>
                    <a:lstStyle/>
                    <a:p>
                      <a:r>
                        <a:rPr kumimoji="1" lang="ja-JP" altLang="en-US" sz="1500" b="0" dirty="0">
                          <a:solidFill>
                            <a:schemeClr val="tx1"/>
                          </a:solidFill>
                          <a:latin typeface="メイリオ" panose="020B0604030504040204" pitchFamily="50" charset="-128"/>
                          <a:ea typeface="メイリオ" panose="020B0604030504040204" pitchFamily="50" charset="-128"/>
                        </a:rPr>
                        <a:t>貸与奨学生のしおり</a:t>
                      </a:r>
                    </a:p>
                    <a:p>
                      <a:r>
                        <a:rPr kumimoji="1" lang="ja-JP" altLang="en-US" sz="1500" b="0" dirty="0">
                          <a:solidFill>
                            <a:schemeClr val="tx1"/>
                          </a:solidFill>
                          <a:latin typeface="メイリオ" panose="020B0604030504040204" pitchFamily="50" charset="-128"/>
                          <a:ea typeface="メイリオ" panose="020B0604030504040204" pitchFamily="50" charset="-128"/>
                        </a:rPr>
                        <a:t>（ダイジェスト版）</a:t>
                      </a:r>
                    </a:p>
                  </a:txBody>
                  <a:tcPr marL="91446" marR="91446" marT="45699" marB="45699" anchor="ctr">
                    <a:solidFill>
                      <a:schemeClr val="tx2">
                        <a:lumMod val="10000"/>
                        <a:lumOff val="90000"/>
                      </a:schemeClr>
                    </a:solidFill>
                  </a:tcPr>
                </a:tc>
                <a:tc>
                  <a:txBody>
                    <a:bodyPr/>
                    <a:lstStyle/>
                    <a:p>
                      <a:r>
                        <a:rPr kumimoji="1" lang="ja-JP" altLang="en-US" sz="1500" b="0" dirty="0">
                          <a:solidFill>
                            <a:schemeClr val="tx1"/>
                          </a:solidFill>
                          <a:latin typeface="メイリオ" panose="020B0604030504040204" pitchFamily="50" charset="-128"/>
                          <a:ea typeface="メイリオ" panose="020B0604030504040204" pitchFamily="50" charset="-128"/>
                        </a:rPr>
                        <a:t>貸与奨学生のしおり</a:t>
                      </a:r>
                    </a:p>
                  </a:txBody>
                  <a:tcPr marL="91446" marR="91446" marT="45699" marB="45699" anchor="ctr">
                    <a:solidFill>
                      <a:schemeClr val="tx2">
                        <a:lumMod val="10000"/>
                        <a:lumOff val="90000"/>
                      </a:schemeClr>
                    </a:solidFill>
                  </a:tcPr>
                </a:tc>
                <a:extLst>
                  <a:ext uri="{0D108BD9-81ED-4DB2-BD59-A6C34878D82A}">
                    <a16:rowId xmlns:a16="http://schemas.microsoft.com/office/drawing/2014/main" val="437457156"/>
                  </a:ext>
                </a:extLst>
              </a:tr>
              <a:tr h="488240">
                <a:tc>
                  <a:txBody>
                    <a:bodyPr/>
                    <a:lstStyle/>
                    <a:p>
                      <a:r>
                        <a:rPr lang="ja-JP" altLang="en-US" sz="1500" b="0" dirty="0">
                          <a:solidFill>
                            <a:schemeClr val="tx1"/>
                          </a:solidFill>
                          <a:latin typeface="メイリオ" panose="020B0604030504040204" pitchFamily="50" charset="-128"/>
                          <a:ea typeface="メイリオ" panose="020B0604030504040204" pitchFamily="50" charset="-128"/>
                          <a:cs typeface="メイリオ" pitchFamily="50" charset="-128"/>
                        </a:rPr>
                        <a:t>保証依頼書</a:t>
                      </a:r>
                      <a:endParaRPr lang="en-US" altLang="ja-JP" sz="1500" b="0" dirty="0">
                        <a:solidFill>
                          <a:schemeClr val="tx1"/>
                        </a:solidFill>
                        <a:latin typeface="メイリオ" panose="020B0604030504040204" pitchFamily="50" charset="-128"/>
                        <a:ea typeface="メイリオ" panose="020B0604030504040204" pitchFamily="50" charset="-128"/>
                        <a:cs typeface="メイリオ" pitchFamily="50" charset="-128"/>
                      </a:endParaRPr>
                    </a:p>
                  </a:txBody>
                  <a:tcPr marL="91446" marR="91446" marT="45699" marB="4569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500" b="0" strike="noStrike" baseline="0" dirty="0">
                          <a:solidFill>
                            <a:schemeClr val="tx1"/>
                          </a:solidFill>
                          <a:latin typeface="メイリオ" panose="020B0604030504040204" pitchFamily="50" charset="-128"/>
                          <a:ea typeface="メイリオ" panose="020B0604030504040204" pitchFamily="50" charset="-128"/>
                          <a:cs typeface="メイリオ" pitchFamily="50" charset="-128"/>
                        </a:rPr>
                        <a:t>８</a:t>
                      </a:r>
                      <a:r>
                        <a:rPr lang="ja-JP" altLang="en-US" sz="1500" b="0" dirty="0">
                          <a:solidFill>
                            <a:schemeClr val="tx1"/>
                          </a:solidFill>
                          <a:latin typeface="メイリオ" panose="020B0604030504040204" pitchFamily="50" charset="-128"/>
                          <a:ea typeface="メイリオ" panose="020B0604030504040204" pitchFamily="50" charset="-128"/>
                          <a:cs typeface="メイリオ" pitchFamily="50" charset="-128"/>
                        </a:rPr>
                        <a:t>ページ</a:t>
                      </a:r>
                      <a:endParaRPr lang="en-US" altLang="ja-JP" sz="1500" b="0" dirty="0">
                        <a:solidFill>
                          <a:schemeClr val="tx1"/>
                        </a:solidFill>
                        <a:latin typeface="メイリオ" panose="020B0604030504040204" pitchFamily="50" charset="-128"/>
                        <a:ea typeface="メイリオ" panose="020B0604030504040204" pitchFamily="50" charset="-128"/>
                        <a:cs typeface="メイリオ" pitchFamily="50" charset="-128"/>
                      </a:endParaRPr>
                    </a:p>
                  </a:txBody>
                  <a:tcPr marL="91446" marR="91446" marT="45699" marB="45699" anchor="ctr"/>
                </a:tc>
                <a:tc>
                  <a:txBody>
                    <a:bodyPr/>
                    <a:lstStyle/>
                    <a:p>
                      <a:r>
                        <a:rPr lang="ja-JP" altLang="en-US" sz="1500" b="0" dirty="0">
                          <a:solidFill>
                            <a:schemeClr val="tx1"/>
                          </a:solidFill>
                          <a:latin typeface="メイリオ" panose="020B0604030504040204" pitchFamily="50" charset="-128"/>
                          <a:ea typeface="メイリオ" panose="020B0604030504040204" pitchFamily="50" charset="-128"/>
                          <a:cs typeface="メイリオ" pitchFamily="50" charset="-128"/>
                        </a:rPr>
                        <a:t>３６～３７ページ</a:t>
                      </a:r>
                      <a:endParaRPr kumimoji="1" lang="ja-JP" altLang="en-US" sz="1500" b="0" dirty="0">
                        <a:solidFill>
                          <a:schemeClr val="tx1"/>
                        </a:solidFill>
                        <a:latin typeface="メイリオ" panose="020B0604030504040204" pitchFamily="50" charset="-128"/>
                        <a:ea typeface="メイリオ" panose="020B0604030504040204" pitchFamily="50" charset="-128"/>
                      </a:endParaRPr>
                    </a:p>
                  </a:txBody>
                  <a:tcPr marL="91446" marR="91446" marT="45699" marB="45699" anchor="ctr"/>
                </a:tc>
                <a:extLst>
                  <a:ext uri="{0D108BD9-81ED-4DB2-BD59-A6C34878D82A}">
                    <a16:rowId xmlns:a16="http://schemas.microsoft.com/office/drawing/2014/main" val="3442965608"/>
                  </a:ext>
                </a:extLst>
              </a:tr>
            </a:tbl>
          </a:graphicData>
        </a:graphic>
      </p:graphicFrame>
      <p:sp>
        <p:nvSpPr>
          <p:cNvPr id="3" name="テキスト ボックス 2"/>
          <p:cNvSpPr txBox="1"/>
          <p:nvPr/>
        </p:nvSpPr>
        <p:spPr>
          <a:xfrm>
            <a:off x="440497" y="4499828"/>
            <a:ext cx="771892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保証依頼書の記入の仕方については、以下の資料を参照してください。</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コンテンツ プレースホルダー 2"/>
          <p:cNvSpPr txBox="1">
            <a:spLocks/>
          </p:cNvSpPr>
          <p:nvPr/>
        </p:nvSpPr>
        <p:spPr bwMode="auto">
          <a:xfrm>
            <a:off x="395288" y="1773238"/>
            <a:ext cx="830738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Tx/>
              <a:buNone/>
            </a:pPr>
            <a:r>
              <a:rPr lang="ja-JP" altLang="en-US" sz="2000" dirty="0">
                <a:solidFill>
                  <a:schemeClr val="tx1">
                    <a:lumMod val="95000"/>
                    <a:lumOff val="5000"/>
                  </a:schemeClr>
                </a:solidFill>
                <a:latin typeface="メイリオ" pitchFamily="50" charset="-128"/>
                <a:ea typeface="メイリオ" pitchFamily="50" charset="-128"/>
                <a:cs typeface="メイリオ" pitchFamily="50" charset="-128"/>
              </a:rPr>
              <a:t>人的保証制度を選択した人が、返還誓約書に添付する書類（４点）</a:t>
            </a:r>
          </a:p>
        </p:txBody>
      </p:sp>
      <p:sp>
        <p:nvSpPr>
          <p:cNvPr id="10" name="タイトル 3"/>
          <p:cNvSpPr txBox="1">
            <a:spLocks/>
          </p:cNvSpPr>
          <p:nvPr/>
        </p:nvSpPr>
        <p:spPr bwMode="auto">
          <a:xfrm>
            <a:off x="144463" y="1016000"/>
            <a:ext cx="8675687" cy="576263"/>
          </a:xfrm>
          <a:prstGeom prst="rect">
            <a:avLst/>
          </a:prstGeom>
          <a:solidFill>
            <a:srgbClr val="FFFF99"/>
          </a:solid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② 人的保証制度を選択した人</a:t>
            </a:r>
          </a:p>
        </p:txBody>
      </p:sp>
      <p:graphicFrame>
        <p:nvGraphicFramePr>
          <p:cNvPr id="14" name="表 13"/>
          <p:cNvGraphicFramePr>
            <a:graphicFrameLocks noGrp="1"/>
          </p:cNvGraphicFramePr>
          <p:nvPr>
            <p:extLst>
              <p:ext uri="{D42A27DB-BD31-4B8C-83A1-F6EECF244321}">
                <p14:modId xmlns:p14="http://schemas.microsoft.com/office/powerpoint/2010/main" val="4224250567"/>
              </p:ext>
            </p:extLst>
          </p:nvPr>
        </p:nvGraphicFramePr>
        <p:xfrm>
          <a:off x="202344" y="2213023"/>
          <a:ext cx="8713912" cy="2034988"/>
        </p:xfrm>
        <a:graphic>
          <a:graphicData uri="http://schemas.openxmlformats.org/drawingml/2006/table">
            <a:tbl>
              <a:tblPr firstRow="1" bandRow="1">
                <a:tableStyleId>{72833802-FEF1-4C79-8D5D-14CF1EAF98D9}</a:tableStyleId>
              </a:tblPr>
              <a:tblGrid>
                <a:gridCol w="467472">
                  <a:extLst>
                    <a:ext uri="{9D8B030D-6E8A-4147-A177-3AD203B41FA5}">
                      <a16:colId xmlns:a16="http://schemas.microsoft.com/office/drawing/2014/main" val="20000"/>
                    </a:ext>
                  </a:extLst>
                </a:gridCol>
                <a:gridCol w="8246440">
                  <a:extLst>
                    <a:ext uri="{9D8B030D-6E8A-4147-A177-3AD203B41FA5}">
                      <a16:colId xmlns:a16="http://schemas.microsoft.com/office/drawing/2014/main" val="20001"/>
                    </a:ext>
                  </a:extLst>
                </a:gridCol>
              </a:tblGrid>
              <a:tr h="443082">
                <a:tc>
                  <a:txBody>
                    <a:bodyPr/>
                    <a:lstStyle/>
                    <a:p>
                      <a:endParaRPr kumimoji="1" lang="ja-JP" altLang="en-US" sz="1800" dirty="0">
                        <a:solidFill>
                          <a:schemeClr val="tx1"/>
                        </a:solidFill>
                      </a:endParaRPr>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800" dirty="0">
                          <a:solidFill>
                            <a:schemeClr val="tx1"/>
                          </a:solidFill>
                          <a:latin typeface="メイリオ" panose="020B0604030504040204" pitchFamily="50" charset="-128"/>
                          <a:ea typeface="メイリオ" panose="020B0604030504040204" pitchFamily="50" charset="-128"/>
                        </a:rPr>
                        <a:t>　必　要　書　類</a:t>
                      </a:r>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1036">
                <a:tc>
                  <a:txBody>
                    <a:bodyPr/>
                    <a:lstStyle/>
                    <a:p>
                      <a:r>
                        <a:rPr kumimoji="1" lang="en-US" altLang="ja-JP" sz="1800" dirty="0">
                          <a:latin typeface="メイリオ" panose="020B0604030504040204" pitchFamily="50" charset="-128"/>
                          <a:ea typeface="メイリオ" panose="020B0604030504040204" pitchFamily="50" charset="-128"/>
                        </a:rPr>
                        <a:t>1</a:t>
                      </a:r>
                      <a:endParaRPr kumimoji="1" lang="ja-JP" altLang="en-US" sz="1800" dirty="0">
                        <a:latin typeface="メイリオ" panose="020B0604030504040204" pitchFamily="50" charset="-128"/>
                        <a:ea typeface="メイリオ" panose="020B0604030504040204" pitchFamily="50" charset="-128"/>
                      </a:endParaRPr>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連帯保証人の印鑑登録証明書（</a:t>
                      </a:r>
                      <a:r>
                        <a:rPr lang="ja-JP" altLang="en-US" sz="1600" dirty="0">
                          <a:solidFill>
                            <a:srgbClr val="FF0000"/>
                          </a:solidFill>
                          <a:latin typeface="メイリオ" panose="020B0604030504040204" pitchFamily="50" charset="-128"/>
                          <a:ea typeface="メイリオ" panose="020B0604030504040204" pitchFamily="50" charset="-128"/>
                        </a:rPr>
                        <a:t>コピー不可</a:t>
                      </a:r>
                      <a:r>
                        <a:rPr lang="ja-JP" altLang="en-US"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8798">
                <a:tc>
                  <a:txBody>
                    <a:bodyPr/>
                    <a:lstStyle/>
                    <a:p>
                      <a:r>
                        <a:rPr kumimoji="1" lang="en-US" altLang="ja-JP" sz="1800" dirty="0">
                          <a:latin typeface="メイリオ" panose="020B0604030504040204" pitchFamily="50" charset="-128"/>
                          <a:ea typeface="メイリオ" panose="020B0604030504040204" pitchFamily="50" charset="-128"/>
                        </a:rPr>
                        <a:t>2</a:t>
                      </a:r>
                      <a:endParaRPr kumimoji="1" lang="ja-JP" altLang="en-US" sz="1800" dirty="0">
                        <a:latin typeface="メイリオ" panose="020B0604030504040204" pitchFamily="50" charset="-128"/>
                        <a:ea typeface="メイリオ" panose="020B0604030504040204" pitchFamily="50" charset="-128"/>
                      </a:endParaRPr>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連帯保証人の収入に関する証明書類（コピー可、直近の</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年間の収入が分かるもの）</a:t>
                      </a:r>
                      <a:endParaRPr lang="en-US" altLang="ja-JP" sz="1600" dirty="0">
                        <a:latin typeface="メイリオ" panose="020B0604030504040204" pitchFamily="50" charset="-128"/>
                        <a:ea typeface="メイリオ" panose="020B0604030504040204" pitchFamily="50" charset="-128"/>
                      </a:endParaRPr>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1036">
                <a:tc>
                  <a:txBody>
                    <a:bodyPr/>
                    <a:lstStyle/>
                    <a:p>
                      <a:r>
                        <a:rPr kumimoji="1" lang="en-US" altLang="ja-JP" sz="1800" dirty="0">
                          <a:latin typeface="メイリオ" panose="020B0604030504040204" pitchFamily="50" charset="-128"/>
                          <a:ea typeface="メイリオ" panose="020B0604030504040204" pitchFamily="50" charset="-128"/>
                        </a:rPr>
                        <a:t>3</a:t>
                      </a:r>
                      <a:endParaRPr kumimoji="1" lang="ja-JP" altLang="en-US" sz="1800" dirty="0">
                        <a:latin typeface="メイリオ" panose="020B0604030504040204" pitchFamily="50" charset="-128"/>
                        <a:ea typeface="メイリオ" panose="020B0604030504040204" pitchFamily="50" charset="-128"/>
                      </a:endParaRPr>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保証人の印鑑登録証明書（</a:t>
                      </a:r>
                      <a:r>
                        <a:rPr lang="ja-JP" altLang="en-US" sz="1600" dirty="0">
                          <a:solidFill>
                            <a:srgbClr val="FF0000"/>
                          </a:solidFill>
                          <a:latin typeface="メイリオ" panose="020B0604030504040204" pitchFamily="50" charset="-128"/>
                          <a:ea typeface="メイリオ" panose="020B0604030504040204" pitchFamily="50" charset="-128"/>
                        </a:rPr>
                        <a:t>コピー不可</a:t>
                      </a:r>
                      <a:r>
                        <a:rPr lang="ja-JP" altLang="en-US"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1036">
                <a:tc>
                  <a:txBody>
                    <a:bodyPr/>
                    <a:lstStyle/>
                    <a:p>
                      <a:r>
                        <a:rPr kumimoji="1" lang="en-US" altLang="ja-JP" sz="1800" dirty="0">
                          <a:latin typeface="メイリオ" panose="020B0604030504040204" pitchFamily="50" charset="-128"/>
                          <a:ea typeface="メイリオ" panose="020B0604030504040204" pitchFamily="50" charset="-128"/>
                        </a:rPr>
                        <a:t>4</a:t>
                      </a:r>
                      <a:endParaRPr kumimoji="1" lang="ja-JP" altLang="en-US" sz="1800" dirty="0">
                        <a:latin typeface="メイリオ" panose="020B0604030504040204" pitchFamily="50" charset="-128"/>
                        <a:ea typeface="メイリオ" panose="020B0604030504040204" pitchFamily="50" charset="-128"/>
                      </a:endParaRPr>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メイリオ" panose="020B0604030504040204" pitchFamily="50" charset="-128"/>
                          <a:ea typeface="メイリオ" panose="020B0604030504040204" pitchFamily="50" charset="-128"/>
                        </a:rPr>
                        <a:t>奨学生本人の住民票（</a:t>
                      </a:r>
                      <a:r>
                        <a:rPr lang="ja-JP" altLang="en-US" sz="1600" dirty="0">
                          <a:solidFill>
                            <a:srgbClr val="FF0000"/>
                          </a:solidFill>
                          <a:latin typeface="メイリオ" panose="020B0604030504040204" pitchFamily="50" charset="-128"/>
                          <a:ea typeface="メイリオ" panose="020B0604030504040204" pitchFamily="50" charset="-128"/>
                        </a:rPr>
                        <a:t>マイナンバー未提出者のみ</a:t>
                      </a:r>
                      <a:r>
                        <a:rPr lang="ja-JP" altLang="en-US" sz="1600" dirty="0">
                          <a:latin typeface="メイリオ" panose="020B0604030504040204" pitchFamily="50" charset="-128"/>
                          <a:ea typeface="メイリオ" panose="020B0604030504040204" pitchFamily="50" charset="-128"/>
                        </a:rPr>
                        <a:t>・</a:t>
                      </a:r>
                      <a:r>
                        <a:rPr lang="ja-JP" altLang="en-US" sz="1600" dirty="0">
                          <a:solidFill>
                            <a:srgbClr val="FF0000"/>
                          </a:solidFill>
                          <a:latin typeface="メイリオ" panose="020B0604030504040204" pitchFamily="50" charset="-128"/>
                          <a:ea typeface="メイリオ" panose="020B0604030504040204" pitchFamily="50" charset="-128"/>
                        </a:rPr>
                        <a:t>コピー不可</a:t>
                      </a:r>
                      <a:r>
                        <a:rPr lang="ja-JP" altLang="en-US"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txBody>
                  <a:tcPr marL="91450" marR="91450" marT="45744" marB="4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335989"/>
                  </a:ext>
                </a:extLst>
              </a:tr>
            </a:tbl>
          </a:graphicData>
        </a:graphic>
      </p:graphicFrame>
      <p:grpSp>
        <p:nvGrpSpPr>
          <p:cNvPr id="3" name="グループ化 2"/>
          <p:cNvGrpSpPr/>
          <p:nvPr/>
        </p:nvGrpSpPr>
        <p:grpSpPr>
          <a:xfrm>
            <a:off x="179512" y="5157192"/>
            <a:ext cx="8713912" cy="1296144"/>
            <a:chOff x="179512" y="5157192"/>
            <a:chExt cx="8713912" cy="1368152"/>
          </a:xfrm>
        </p:grpSpPr>
        <p:sp>
          <p:nvSpPr>
            <p:cNvPr id="34842" name="角丸四角形 10"/>
            <p:cNvSpPr>
              <a:spLocks noChangeArrowheads="1"/>
            </p:cNvSpPr>
            <p:nvPr/>
          </p:nvSpPr>
          <p:spPr bwMode="auto">
            <a:xfrm>
              <a:off x="179512" y="5157192"/>
              <a:ext cx="8713912" cy="1368152"/>
            </a:xfrm>
            <a:prstGeom prst="roundRect">
              <a:avLst>
                <a:gd name="adj" fmla="val 50000"/>
              </a:avLst>
            </a:pr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34843" name="テキスト ボックス 14"/>
            <p:cNvSpPr txBox="1">
              <a:spLocks noChangeArrowheads="1"/>
            </p:cNvSpPr>
            <p:nvPr/>
          </p:nvSpPr>
          <p:spPr bwMode="auto">
            <a:xfrm>
              <a:off x="568071" y="5293201"/>
              <a:ext cx="7886700" cy="10156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en-US" altLang="ja-JP" sz="2000" dirty="0">
                  <a:latin typeface="メイリオ" panose="020B0604030504040204" pitchFamily="50" charset="-128"/>
                  <a:ea typeface="メイリオ" panose="020B0604030504040204" pitchFamily="50" charset="-128"/>
                  <a:cs typeface="メイリオ" pitchFamily="50" charset="-128"/>
                </a:rPr>
                <a:t>※</a:t>
              </a:r>
              <a:r>
                <a:rPr lang="ja-JP" altLang="en-US" sz="2000" dirty="0">
                  <a:latin typeface="メイリオ" panose="020B0604030504040204" pitchFamily="50" charset="-128"/>
                  <a:ea typeface="メイリオ" panose="020B0604030504040204" pitchFamily="50" charset="-128"/>
                  <a:cs typeface="メイリオ" pitchFamily="50" charset="-128"/>
                </a:rPr>
                <a:t>　海外赴任などで一時的に国外居住となり、印鑑登録証明書や「収入に関する証明書類」が取得できない場合は、奨学金担当窓口に相談してください。</a:t>
              </a:r>
            </a:p>
          </p:txBody>
        </p:sp>
      </p:grpSp>
      <p:grpSp>
        <p:nvGrpSpPr>
          <p:cNvPr id="4" name="グループ化 3"/>
          <p:cNvGrpSpPr/>
          <p:nvPr/>
        </p:nvGrpSpPr>
        <p:grpSpPr>
          <a:xfrm>
            <a:off x="311150" y="4437112"/>
            <a:ext cx="8496300" cy="511175"/>
            <a:chOff x="311150" y="4017438"/>
            <a:chExt cx="8496300" cy="511175"/>
          </a:xfrm>
        </p:grpSpPr>
        <p:sp>
          <p:nvSpPr>
            <p:cNvPr id="34844" name="角丸四角形 10"/>
            <p:cNvSpPr>
              <a:spLocks noChangeArrowheads="1"/>
            </p:cNvSpPr>
            <p:nvPr/>
          </p:nvSpPr>
          <p:spPr bwMode="auto">
            <a:xfrm>
              <a:off x="311150" y="4017438"/>
              <a:ext cx="8496300" cy="511175"/>
            </a:xfrm>
            <a:prstGeom prst="roundRect">
              <a:avLst>
                <a:gd name="adj" fmla="val 50000"/>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endParaRPr lang="ja-JP" altLang="en-US" sz="1000" b="1">
                <a:latin typeface="Times New Roman" pitchFamily="18" charset="0"/>
                <a:ea typeface="ＭＳ Ｐゴシック" pitchFamily="50" charset="-128"/>
              </a:endParaRPr>
            </a:p>
          </p:txBody>
        </p:sp>
        <p:sp>
          <p:nvSpPr>
            <p:cNvPr id="34845" name="テキスト ボックス 14"/>
            <p:cNvSpPr txBox="1">
              <a:spLocks noChangeArrowheads="1"/>
            </p:cNvSpPr>
            <p:nvPr/>
          </p:nvSpPr>
          <p:spPr bwMode="auto">
            <a:xfrm>
              <a:off x="468313" y="4059238"/>
              <a:ext cx="8135937" cy="4000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マイナンバーの記載がないものを提出してください。</a:t>
              </a:r>
            </a:p>
          </p:txBody>
        </p:sp>
      </p:grpSp>
      <p:sp>
        <p:nvSpPr>
          <p:cNvPr id="15"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latin typeface="メイリオ" panose="020B0604030504040204" pitchFamily="50" charset="-128"/>
                <a:ea typeface="メイリオ" panose="020B0604030504040204" pitchFamily="50" charset="-128"/>
              </a:rPr>
              <a:t> 返還誓約書の作成方法</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コンテンツ プレースホルダー 2"/>
          <p:cNvSpPr txBox="1">
            <a:spLocks/>
          </p:cNvSpPr>
          <p:nvPr/>
        </p:nvSpPr>
        <p:spPr bwMode="auto">
          <a:xfrm>
            <a:off x="339006" y="908720"/>
            <a:ext cx="8640960" cy="104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0"/>
              </a:spcBef>
              <a:spcAft>
                <a:spcPct val="0"/>
              </a:spcAft>
              <a:buClr>
                <a:srgbClr val="FC0128"/>
              </a:buClr>
              <a:buSzPct val="80000"/>
              <a:buFontTx/>
              <a:buNone/>
            </a:pPr>
            <a:r>
              <a:rPr lang="ja-JP" altLang="en-US" sz="1600" dirty="0">
                <a:solidFill>
                  <a:schemeClr val="tx1">
                    <a:lumMod val="95000"/>
                    <a:lumOff val="5000"/>
                  </a:schemeClr>
                </a:solidFill>
                <a:latin typeface="メイリオ" pitchFamily="50" charset="-128"/>
                <a:ea typeface="メイリオ" pitchFamily="50" charset="-128"/>
                <a:cs typeface="メイリオ" pitchFamily="50" charset="-128"/>
              </a:rPr>
              <a:t>連帯保証人の「収入に関する証明書類（直近の</a:t>
            </a:r>
            <a:r>
              <a:rPr lang="en-US" altLang="ja-JP" sz="1600" dirty="0">
                <a:solidFill>
                  <a:schemeClr val="tx1">
                    <a:lumMod val="95000"/>
                    <a:lumOff val="5000"/>
                  </a:schemeClr>
                </a:solidFill>
                <a:latin typeface="メイリオ" pitchFamily="50" charset="-128"/>
                <a:ea typeface="メイリオ" pitchFamily="50" charset="-128"/>
                <a:cs typeface="メイリオ" pitchFamily="50" charset="-128"/>
              </a:rPr>
              <a:t>1</a:t>
            </a:r>
            <a:r>
              <a:rPr lang="ja-JP" altLang="en-US" sz="1600" dirty="0">
                <a:solidFill>
                  <a:schemeClr val="tx1">
                    <a:lumMod val="95000"/>
                    <a:lumOff val="5000"/>
                  </a:schemeClr>
                </a:solidFill>
                <a:latin typeface="メイリオ" pitchFamily="50" charset="-128"/>
                <a:ea typeface="メイリオ" pitchFamily="50" charset="-128"/>
                <a:cs typeface="メイリオ" pitchFamily="50" charset="-128"/>
              </a:rPr>
              <a:t>年間の収入が分かるもの）」は、</a:t>
            </a:r>
            <a:endParaRPr lang="en-US" altLang="ja-JP" sz="1600" dirty="0">
              <a:solidFill>
                <a:schemeClr val="tx1">
                  <a:lumMod val="95000"/>
                  <a:lumOff val="5000"/>
                </a:schemeClr>
              </a:solidFill>
              <a:latin typeface="メイリオ" pitchFamily="50" charset="-128"/>
              <a:ea typeface="メイリオ" pitchFamily="50" charset="-128"/>
              <a:cs typeface="メイリオ" pitchFamily="50" charset="-128"/>
            </a:endParaRPr>
          </a:p>
          <a:p>
            <a:pPr eaLnBrk="1" hangingPunct="1">
              <a:spcBef>
                <a:spcPts val="0"/>
              </a:spcBef>
              <a:spcAft>
                <a:spcPct val="0"/>
              </a:spcAft>
              <a:buClr>
                <a:srgbClr val="FC0128"/>
              </a:buClr>
              <a:buSzPct val="80000"/>
              <a:buFontTx/>
              <a:buNone/>
            </a:pPr>
            <a:r>
              <a:rPr lang="ja-JP" altLang="en-US" sz="1600" u="sng" dirty="0">
                <a:solidFill>
                  <a:schemeClr val="tx1">
                    <a:lumMod val="95000"/>
                    <a:lumOff val="5000"/>
                  </a:schemeClr>
                </a:solidFill>
                <a:latin typeface="メイリオ" pitchFamily="50" charset="-128"/>
                <a:ea typeface="メイリオ" pitchFamily="50" charset="-128"/>
                <a:cs typeface="メイリオ" pitchFamily="50" charset="-128"/>
              </a:rPr>
              <a:t>「貸与奨学生のしおり」「貸与奨学生のしおり（ダイジェスト版）」</a:t>
            </a:r>
            <a:r>
              <a:rPr lang="ja-JP" altLang="en-US" sz="1600" dirty="0">
                <a:solidFill>
                  <a:schemeClr val="tx1">
                    <a:lumMod val="95000"/>
                    <a:lumOff val="5000"/>
                  </a:schemeClr>
                </a:solidFill>
                <a:latin typeface="メイリオ" pitchFamily="50" charset="-128"/>
                <a:ea typeface="メイリオ" pitchFamily="50" charset="-128"/>
                <a:cs typeface="メイリオ" pitchFamily="50" charset="-128"/>
              </a:rPr>
              <a:t>を確認し、</a:t>
            </a:r>
            <a:endParaRPr lang="en-US" altLang="ja-JP" sz="1600" dirty="0">
              <a:solidFill>
                <a:schemeClr val="tx1">
                  <a:lumMod val="95000"/>
                  <a:lumOff val="5000"/>
                </a:schemeClr>
              </a:solidFill>
              <a:latin typeface="メイリオ" pitchFamily="50" charset="-128"/>
              <a:ea typeface="メイリオ" pitchFamily="50" charset="-128"/>
              <a:cs typeface="メイリオ" pitchFamily="50" charset="-128"/>
            </a:endParaRPr>
          </a:p>
          <a:p>
            <a:pPr eaLnBrk="1" hangingPunct="1">
              <a:spcBef>
                <a:spcPts val="0"/>
              </a:spcBef>
              <a:spcAft>
                <a:spcPct val="0"/>
              </a:spcAft>
              <a:buClr>
                <a:srgbClr val="FC0128"/>
              </a:buClr>
              <a:buSzPct val="80000"/>
              <a:buFontTx/>
              <a:buNone/>
            </a:pPr>
            <a:r>
              <a:rPr lang="ja-JP" altLang="en-US" sz="1600" dirty="0">
                <a:solidFill>
                  <a:schemeClr val="tx1">
                    <a:lumMod val="95000"/>
                    <a:lumOff val="5000"/>
                  </a:schemeClr>
                </a:solidFill>
                <a:latin typeface="メイリオ" pitchFamily="50" charset="-128"/>
                <a:ea typeface="メイリオ" pitchFamily="50" charset="-128"/>
                <a:cs typeface="メイリオ" pitchFamily="50" charset="-128"/>
              </a:rPr>
              <a:t>次のいずれかを提出してください。（コピー可）</a:t>
            </a:r>
          </a:p>
        </p:txBody>
      </p:sp>
      <p:graphicFrame>
        <p:nvGraphicFramePr>
          <p:cNvPr id="16" name="表 15"/>
          <p:cNvGraphicFramePr>
            <a:graphicFrameLocks noGrp="1"/>
          </p:cNvGraphicFramePr>
          <p:nvPr>
            <p:extLst>
              <p:ext uri="{D42A27DB-BD31-4B8C-83A1-F6EECF244321}">
                <p14:modId xmlns:p14="http://schemas.microsoft.com/office/powerpoint/2010/main" val="730163101"/>
              </p:ext>
            </p:extLst>
          </p:nvPr>
        </p:nvGraphicFramePr>
        <p:xfrm>
          <a:off x="323850" y="1711116"/>
          <a:ext cx="8351839" cy="4814228"/>
        </p:xfrm>
        <a:graphic>
          <a:graphicData uri="http://schemas.openxmlformats.org/drawingml/2006/table">
            <a:tbl>
              <a:tblPr firstRow="1" bandRow="1">
                <a:tableStyleId>{72833802-FEF1-4C79-8D5D-14CF1EAF98D9}</a:tableStyleId>
              </a:tblPr>
              <a:tblGrid>
                <a:gridCol w="352807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1583409">
                  <a:extLst>
                    <a:ext uri="{9D8B030D-6E8A-4147-A177-3AD203B41FA5}">
                      <a16:colId xmlns:a16="http://schemas.microsoft.com/office/drawing/2014/main" val="20002"/>
                    </a:ext>
                  </a:extLst>
                </a:gridCol>
              </a:tblGrid>
              <a:tr h="651194">
                <a:tc>
                  <a:txBody>
                    <a:bodyPr/>
                    <a:lstStyle/>
                    <a:p>
                      <a:r>
                        <a:rPr kumimoji="1" lang="ja-JP" altLang="en-US" sz="1500" dirty="0">
                          <a:solidFill>
                            <a:schemeClr val="tx1">
                              <a:lumMod val="95000"/>
                              <a:lumOff val="5000"/>
                            </a:schemeClr>
                          </a:solidFill>
                          <a:latin typeface="メイリオ" panose="020B0604030504040204" pitchFamily="50" charset="-128"/>
                          <a:ea typeface="メイリオ" panose="020B0604030504040204" pitchFamily="50" charset="-128"/>
                        </a:rPr>
                        <a:t>収入の状態・状況</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500" dirty="0">
                          <a:solidFill>
                            <a:schemeClr val="tx1">
                              <a:lumMod val="95000"/>
                              <a:lumOff val="5000"/>
                            </a:schemeClr>
                          </a:solidFill>
                          <a:latin typeface="メイリオ" panose="020B0604030504040204" pitchFamily="50" charset="-128"/>
                          <a:ea typeface="メイリオ" panose="020B0604030504040204" pitchFamily="50" charset="-128"/>
                        </a:rPr>
                        <a:t>証明書類</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500" dirty="0">
                          <a:solidFill>
                            <a:schemeClr val="tx1">
                              <a:lumMod val="95000"/>
                              <a:lumOff val="5000"/>
                            </a:schemeClr>
                          </a:solidFill>
                          <a:latin typeface="メイリオ" panose="020B0604030504040204" pitchFamily="50" charset="-128"/>
                          <a:ea typeface="メイリオ" panose="020B0604030504040204" pitchFamily="50" charset="-128"/>
                        </a:rPr>
                        <a:t>発行所</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11490">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給与所得または給与所得以外</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所得証明書</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市区町村の役場</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1759">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給与所得（給与・賃金・役員報酬等）</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源泉徴収票</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勤務先</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95334">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給与所得以外（自営業等）</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確定申告書（控）</a:t>
                      </a:r>
                      <a:endParaRPr kumimoji="1" lang="en-US" altLang="ja-JP" sz="1400" dirty="0">
                        <a:solidFill>
                          <a:schemeClr val="tx1">
                            <a:lumMod val="95000"/>
                            <a:lumOff val="5000"/>
                          </a:schemeClr>
                        </a:solidFill>
                        <a:latin typeface="メイリオ" panose="020B0604030504040204" pitchFamily="50" charset="-128"/>
                        <a:ea typeface="メイリオ" panose="020B0604030504040204" pitchFamily="50" charset="-128"/>
                      </a:endParaRPr>
                    </a:p>
                    <a:p>
                      <a:pPr marL="149225" indent="-149225"/>
                      <a:r>
                        <a:rPr kumimoji="1" lang="en-US" altLang="ja-JP" sz="1400" dirty="0">
                          <a:solidFill>
                            <a:schemeClr val="tx1">
                              <a:lumMod val="95000"/>
                              <a:lumOff val="5000"/>
                            </a:schemeClr>
                          </a:solidFill>
                          <a:latin typeface="メイリオ" panose="020B0604030504040204" pitchFamily="50" charset="-128"/>
                          <a:ea typeface="メイリオ" panose="020B0604030504040204" pitchFamily="50" charset="-128"/>
                        </a:rPr>
                        <a:t>※e-Tax</a:t>
                      </a: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（電子申請）による受付結果　画面、即時通知等、税務署で受付済であることが確認できるものを併せて添付。</a:t>
                      </a:r>
                      <a:endParaRPr kumimoji="1" lang="en-US" altLang="ja-JP" sz="1400" dirty="0">
                        <a:solidFill>
                          <a:schemeClr val="tx1"/>
                        </a:solidFill>
                        <a:latin typeface="メイリオ" panose="020B0604030504040204" pitchFamily="50" charset="-128"/>
                        <a:ea typeface="メイリオ" panose="020B0604030504040204" pitchFamily="50" charset="-128"/>
                      </a:endParaRP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税務署</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4743">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確定申告書（控）の提出ができない場合</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納税証明書（その２）</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税務署</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96106">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年金（恩給・老齢年金・遺族年金等）</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年金振込通知書　又は　年金額改定通知書</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日本年金機構等</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1490">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前年途中・当年に就職した場合</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年収見込証明書</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勤務先</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11490">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生活保護受給者</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保護決定（変更）通知</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福祉事務所</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1490">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上記の書類が提出できない場合</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課税証明書、非課税証明書</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市区町村の役場</a:t>
                      </a:r>
                    </a:p>
                  </a:txBody>
                  <a:tcPr marL="91436" marR="91436" marT="43833" marB="438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0"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latin typeface="メイリオ" panose="020B0604030504040204" pitchFamily="50" charset="-128"/>
                <a:ea typeface="メイリオ" panose="020B0604030504040204" pitchFamily="50" charset="-128"/>
              </a:rPr>
              <a:t> 返還誓約書の作成方法</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p:cNvSpPr txBox="1">
            <a:spLocks/>
          </p:cNvSpPr>
          <p:nvPr/>
        </p:nvSpPr>
        <p:spPr bwMode="auto">
          <a:xfrm>
            <a:off x="141288" y="837059"/>
            <a:ext cx="8863012" cy="576263"/>
          </a:xfrm>
          <a:prstGeom prst="rect">
            <a:avLst/>
          </a:prstGeom>
          <a:solidFill>
            <a:srgbClr val="FFFF99"/>
          </a:solid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４．記入時の注意点</a:t>
            </a:r>
          </a:p>
        </p:txBody>
      </p:sp>
      <p:sp>
        <p:nvSpPr>
          <p:cNvPr id="6" name="コンテンツ プレースホルダー 2"/>
          <p:cNvSpPr txBox="1">
            <a:spLocks/>
          </p:cNvSpPr>
          <p:nvPr/>
        </p:nvSpPr>
        <p:spPr bwMode="auto">
          <a:xfrm>
            <a:off x="179388" y="1557338"/>
            <a:ext cx="8837612" cy="48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kumimoji="1" sz="2000" b="1">
                <a:solidFill>
                  <a:schemeClr val="tx1"/>
                </a:solidFill>
                <a:latin typeface="Times New Roman" pitchFamily="18" charset="0"/>
                <a:ea typeface="ＨＧｺﾞｼｯｸE-PRO" pitchFamily="50" charset="-128"/>
              </a:defRPr>
            </a:lvl1pPr>
            <a:lvl2pPr marL="742950" indent="-285750" defTabSz="457200" eaLnBrk="0" hangingPunct="0">
              <a:defRPr kumimoji="1" sz="2000" b="1">
                <a:solidFill>
                  <a:schemeClr val="tx1"/>
                </a:solidFill>
                <a:latin typeface="Times New Roman" pitchFamily="18" charset="0"/>
                <a:ea typeface="ＨＧｺﾞｼｯｸE-PRO" pitchFamily="50" charset="-128"/>
              </a:defRPr>
            </a:lvl2pPr>
            <a:lvl3pPr marL="1143000" indent="-228600" defTabSz="457200" eaLnBrk="0" hangingPunct="0">
              <a:defRPr kumimoji="1" sz="2000" b="1">
                <a:solidFill>
                  <a:schemeClr val="tx1"/>
                </a:solidFill>
                <a:latin typeface="Times New Roman" pitchFamily="18" charset="0"/>
                <a:ea typeface="ＨＧｺﾞｼｯｸE-PRO" pitchFamily="50" charset="-128"/>
              </a:defRPr>
            </a:lvl3pPr>
            <a:lvl4pPr marL="1600200" indent="-228600" defTabSz="457200" eaLnBrk="0" hangingPunct="0">
              <a:defRPr kumimoji="1" sz="2000" b="1">
                <a:solidFill>
                  <a:schemeClr val="tx1"/>
                </a:solidFill>
                <a:latin typeface="Times New Roman" pitchFamily="18" charset="0"/>
                <a:ea typeface="ＨＧｺﾞｼｯｸE-PRO" pitchFamily="50" charset="-128"/>
              </a:defRPr>
            </a:lvl4pPr>
            <a:lvl5pPr marL="2057400" indent="-228600" defTabSz="457200" eaLnBrk="0" hangingPunct="0">
              <a:defRPr kumimoji="1" sz="2000" b="1">
                <a:solidFill>
                  <a:schemeClr val="tx1"/>
                </a:solidFill>
                <a:latin typeface="Times New Roman" pitchFamily="18" charset="0"/>
                <a:ea typeface="ＨＧｺﾞｼｯｸE-PRO" pitchFamily="50" charset="-128"/>
              </a:defRPr>
            </a:lvl5pPr>
            <a:lvl6pPr marL="25146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eaLnBrk="1" hangingPunct="1">
              <a:spcBef>
                <a:spcPts val="1000"/>
              </a:spcBef>
              <a:buSzPct val="80000"/>
              <a:buFont typeface="Wingdings" panose="05000000000000000000" pitchFamily="2" charset="2"/>
              <a:buChar char="Ø"/>
              <a:defRPr/>
            </a:pPr>
            <a:r>
              <a:rPr lang="ja-JP" altLang="en-US" sz="1800" dirty="0">
                <a:latin typeface="+mj-lt"/>
                <a:ea typeface="メイリオ" pitchFamily="50" charset="-128"/>
                <a:cs typeface="メイリオ" pitchFamily="50" charset="-128"/>
              </a:rPr>
              <a:t>署名について</a:t>
            </a:r>
          </a:p>
          <a:p>
            <a:pPr lvl="1" eaLnBrk="1" hangingPunct="1">
              <a:spcBef>
                <a:spcPts val="1000"/>
              </a:spcBef>
              <a:buSzPct val="80000"/>
              <a:buFont typeface="Wingdings" pitchFamily="2" charset="2"/>
              <a:buChar char="l"/>
              <a:defRPr/>
            </a:pPr>
            <a:r>
              <a:rPr lang="ja-JP" altLang="en-US" sz="1700" b="0" dirty="0">
                <a:latin typeface="Trebuchet MS" pitchFamily="34" charset="0"/>
                <a:ea typeface="メイリオ" pitchFamily="50" charset="-128"/>
                <a:cs typeface="メイリオ" pitchFamily="50" charset="-128"/>
              </a:rPr>
              <a:t>黒または青のボールペン（消せるボールペン使用不可）で記入すること。</a:t>
            </a:r>
          </a:p>
          <a:p>
            <a:pPr lvl="1" eaLnBrk="1" hangingPunct="1">
              <a:spcBef>
                <a:spcPts val="1000"/>
              </a:spcBef>
              <a:buSzPct val="80000"/>
              <a:buFont typeface="Wingdings" pitchFamily="2" charset="2"/>
              <a:buChar char="l"/>
              <a:defRPr/>
            </a:pPr>
            <a:r>
              <a:rPr lang="ja-JP" altLang="en-US" sz="1700" b="0" dirty="0">
                <a:latin typeface="Trebuchet MS" pitchFamily="34" charset="0"/>
                <a:ea typeface="メイリオ" pitchFamily="50" charset="-128"/>
                <a:cs typeface="メイリオ" pitchFamily="50" charset="-128"/>
              </a:rPr>
              <a:t>他の者と同一の筆跡は認められません。各自が署名をすること。</a:t>
            </a:r>
            <a:endParaRPr lang="en-US" altLang="ja-JP" sz="1700" b="0" dirty="0">
              <a:latin typeface="Trebuchet MS" pitchFamily="34" charset="0"/>
              <a:ea typeface="メイリオ" pitchFamily="50" charset="-128"/>
              <a:cs typeface="メイリオ" pitchFamily="50" charset="-128"/>
            </a:endParaRPr>
          </a:p>
          <a:p>
            <a:pPr lvl="1" eaLnBrk="1" hangingPunct="1">
              <a:spcBef>
                <a:spcPts val="1000"/>
              </a:spcBef>
              <a:buSzPct val="80000"/>
              <a:buFont typeface="Wingdings" pitchFamily="2" charset="2"/>
              <a:buChar char="l"/>
              <a:defRPr/>
            </a:pPr>
            <a:r>
              <a:rPr lang="ja-JP" altLang="en-US" sz="1700" b="0" dirty="0">
                <a:latin typeface="Trebuchet MS" pitchFamily="34" charset="0"/>
                <a:ea typeface="メイリオ" pitchFamily="50" charset="-128"/>
                <a:cs typeface="メイリオ" pitchFamily="50" charset="-128"/>
              </a:rPr>
              <a:t>なぞり書き（重ね書き）は不可。</a:t>
            </a:r>
          </a:p>
          <a:p>
            <a:pPr lvl="1" eaLnBrk="1" hangingPunct="1">
              <a:spcBef>
                <a:spcPts val="1000"/>
              </a:spcBef>
              <a:buSzPct val="80000"/>
              <a:buFont typeface="Wingdings" pitchFamily="2" charset="2"/>
              <a:buChar char="l"/>
              <a:defRPr/>
            </a:pPr>
            <a:r>
              <a:rPr lang="ja-JP" altLang="en-US" sz="1700" b="0" dirty="0">
                <a:latin typeface="Trebuchet MS" pitchFamily="34" charset="0"/>
                <a:ea typeface="メイリオ" pitchFamily="50" charset="-128"/>
                <a:cs typeface="メイリオ" pitchFamily="50" charset="-128"/>
              </a:rPr>
              <a:t>書き誤った部分を削る、修正液を使う、上から紙を貼るなどによる訂正は不可。</a:t>
            </a:r>
            <a:endParaRPr lang="en-US" altLang="ja-JP" sz="1700" b="0" dirty="0">
              <a:latin typeface="Trebuchet MS" pitchFamily="34" charset="0"/>
              <a:ea typeface="メイリオ" pitchFamily="50" charset="-128"/>
              <a:cs typeface="メイリオ" pitchFamily="50" charset="-128"/>
            </a:endParaRPr>
          </a:p>
          <a:p>
            <a:pPr eaLnBrk="1" hangingPunct="1">
              <a:spcBef>
                <a:spcPts val="1000"/>
              </a:spcBef>
              <a:buSzPct val="80000"/>
              <a:buFont typeface="Wingdings" panose="05000000000000000000" pitchFamily="2" charset="2"/>
              <a:buChar char="Ø"/>
              <a:defRPr/>
            </a:pPr>
            <a:r>
              <a:rPr lang="ja-JP" altLang="en-US" sz="1800" dirty="0">
                <a:latin typeface="+mj-lt"/>
                <a:ea typeface="メイリオ" pitchFamily="50" charset="-128"/>
                <a:cs typeface="メイリオ" pitchFamily="50" charset="-128"/>
              </a:rPr>
              <a:t>押印について（連帯保証人・保証人のみ）</a:t>
            </a:r>
          </a:p>
          <a:p>
            <a:pPr lvl="1" eaLnBrk="1" hangingPunct="1">
              <a:spcBef>
                <a:spcPts val="1000"/>
              </a:spcBef>
              <a:buClr>
                <a:schemeClr val="tx1"/>
              </a:buClr>
              <a:buSzPct val="80000"/>
              <a:buFont typeface="Wingdings" pitchFamily="2" charset="2"/>
              <a:buChar char="l"/>
              <a:defRPr/>
            </a:pPr>
            <a:r>
              <a:rPr lang="ja-JP" altLang="en-US" sz="1700" b="0" dirty="0">
                <a:latin typeface="Trebuchet MS" pitchFamily="34" charset="0"/>
                <a:ea typeface="メイリオ" pitchFamily="50" charset="-128"/>
                <a:cs typeface="メイリオ" pitchFamily="50" charset="-128"/>
              </a:rPr>
              <a:t>実印（印鑑登録証明書と同じ印鑑）で押印すること。</a:t>
            </a:r>
            <a:endParaRPr lang="en-US" altLang="ja-JP" sz="1700" b="0" dirty="0">
              <a:latin typeface="Trebuchet MS" pitchFamily="34" charset="0"/>
              <a:ea typeface="メイリオ" pitchFamily="50" charset="-128"/>
              <a:cs typeface="メイリオ" pitchFamily="50" charset="-128"/>
            </a:endParaRPr>
          </a:p>
          <a:p>
            <a:pPr lvl="1" eaLnBrk="1" hangingPunct="1">
              <a:spcBef>
                <a:spcPts val="1000"/>
              </a:spcBef>
              <a:buClr>
                <a:schemeClr val="tx1"/>
              </a:buClr>
              <a:buSzPct val="80000"/>
              <a:buFont typeface="Wingdings" pitchFamily="2" charset="2"/>
              <a:buChar char="l"/>
              <a:defRPr/>
            </a:pPr>
            <a:r>
              <a:rPr lang="ja-JP" altLang="en-US" sz="1700" b="0" dirty="0">
                <a:latin typeface="Trebuchet MS" pitchFamily="34" charset="0"/>
                <a:ea typeface="メイリオ" pitchFamily="50" charset="-128"/>
                <a:cs typeface="メイリオ" pitchFamily="50" charset="-128"/>
              </a:rPr>
              <a:t>朱肉を使用し押印すること。</a:t>
            </a:r>
            <a:endParaRPr lang="en-US" altLang="ja-JP" sz="1700" b="0" dirty="0">
              <a:latin typeface="Trebuchet MS" pitchFamily="34" charset="0"/>
              <a:ea typeface="メイリオ" pitchFamily="50" charset="-128"/>
              <a:cs typeface="メイリオ" pitchFamily="50" charset="-128"/>
            </a:endParaRPr>
          </a:p>
          <a:p>
            <a:pPr lvl="1" eaLnBrk="1" hangingPunct="1">
              <a:spcBef>
                <a:spcPts val="1000"/>
              </a:spcBef>
              <a:buClr>
                <a:schemeClr val="tx1"/>
              </a:buClr>
              <a:buSzPct val="80000"/>
              <a:buFont typeface="Wingdings" pitchFamily="2" charset="2"/>
              <a:buChar char="l"/>
              <a:defRPr/>
            </a:pPr>
            <a:r>
              <a:rPr lang="ja-JP" altLang="en-US" sz="1700" b="0" dirty="0">
                <a:latin typeface="Trebuchet MS" pitchFamily="34" charset="0"/>
                <a:ea typeface="メイリオ" pitchFamily="50" charset="-128"/>
                <a:cs typeface="メイリオ" pitchFamily="50" charset="-128"/>
              </a:rPr>
              <a:t>欄内に押印すること。欄外の押印は認められません。</a:t>
            </a:r>
          </a:p>
          <a:p>
            <a:pPr marL="285750" indent="-285750" eaLnBrk="1" hangingPunct="1">
              <a:spcBef>
                <a:spcPts val="1000"/>
              </a:spcBef>
              <a:buSzPct val="80000"/>
              <a:buFont typeface="Wingdings" panose="05000000000000000000" pitchFamily="2" charset="2"/>
              <a:buChar char="Ø"/>
              <a:defRPr/>
            </a:pPr>
            <a:r>
              <a:rPr lang="ja-JP" altLang="en-US" sz="1800" dirty="0">
                <a:latin typeface="+mj-lt"/>
                <a:ea typeface="メイリオ" pitchFamily="50" charset="-128"/>
                <a:cs typeface="メイリオ" pitchFamily="50" charset="-128"/>
              </a:rPr>
              <a:t>印字内容の訂正について</a:t>
            </a:r>
          </a:p>
          <a:p>
            <a:pPr lvl="1" eaLnBrk="1" hangingPunct="1">
              <a:spcBef>
                <a:spcPts val="1000"/>
              </a:spcBef>
              <a:buClr>
                <a:schemeClr val="tx1"/>
              </a:buClr>
              <a:buSzPct val="80000"/>
              <a:buFont typeface="Wingdings" pitchFamily="2" charset="2"/>
              <a:buChar char="l"/>
              <a:defRPr/>
            </a:pPr>
            <a:r>
              <a:rPr lang="ja-JP" altLang="en-US" sz="1700" b="0" dirty="0">
                <a:latin typeface="メイリオ" panose="020B0604030504040204" pitchFamily="50" charset="-128"/>
                <a:ea typeface="メイリオ" panose="020B0604030504040204" pitchFamily="50" charset="-128"/>
                <a:cs typeface="メイリオ" panose="020B0604030504040204" pitchFamily="50" charset="-128"/>
              </a:rPr>
              <a:t>奨学金担当窓口に相談してください。</a:t>
            </a:r>
          </a:p>
          <a:p>
            <a:pPr eaLnBrk="1" hangingPunct="1">
              <a:spcBef>
                <a:spcPts val="1000"/>
              </a:spcBef>
              <a:buClr>
                <a:srgbClr val="FC0128"/>
              </a:buClr>
              <a:buSzPct val="80000"/>
              <a:buFont typeface="Wingdings" pitchFamily="2" charset="2"/>
              <a:buChar char="l"/>
              <a:defRPr/>
            </a:pPr>
            <a:endParaRPr lang="ja-JP" altLang="en-US" sz="1800" b="0" dirty="0">
              <a:latin typeface="Trebuchet MS" pitchFamily="34" charset="0"/>
              <a:ea typeface="メイリオ" pitchFamily="50" charset="-128"/>
              <a:cs typeface="メイリオ" pitchFamily="50" charset="-128"/>
            </a:endParaRPr>
          </a:p>
          <a:p>
            <a:pPr eaLnBrk="1" hangingPunct="1">
              <a:spcBef>
                <a:spcPts val="1000"/>
              </a:spcBef>
              <a:buClr>
                <a:srgbClr val="FC0128"/>
              </a:buClr>
              <a:buSzPct val="80000"/>
              <a:buFont typeface="Wingdings" pitchFamily="2" charset="2"/>
              <a:buNone/>
              <a:defRPr/>
            </a:pPr>
            <a:endParaRPr lang="ja-JP" altLang="en-US" sz="1800" b="0" dirty="0">
              <a:latin typeface="Trebuchet MS" pitchFamily="34" charset="0"/>
              <a:ea typeface="メイリオ" pitchFamily="50" charset="-128"/>
              <a:cs typeface="メイリオ" pitchFamily="50" charset="-128"/>
            </a:endParaRPr>
          </a:p>
        </p:txBody>
      </p:sp>
      <p:sp>
        <p:nvSpPr>
          <p:cNvPr id="8"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latin typeface="メイリオ" panose="020B0604030504040204" pitchFamily="50" charset="-128"/>
                <a:ea typeface="メイリオ" panose="020B0604030504040204" pitchFamily="50" charset="-128"/>
              </a:rPr>
              <a:t> 返還誓約書の作成方法</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3"/>
          <p:cNvSpPr txBox="1">
            <a:spLocks/>
          </p:cNvSpPr>
          <p:nvPr/>
        </p:nvSpPr>
        <p:spPr bwMode="auto">
          <a:xfrm>
            <a:off x="322263" y="1052513"/>
            <a:ext cx="8137525" cy="576262"/>
          </a:xfrm>
          <a:prstGeom prst="rect">
            <a:avLst/>
          </a:prstGeom>
          <a:no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marL="457200" indent="-457200">
              <a:buFont typeface="Wingdings" panose="05000000000000000000" pitchFamily="2" charset="2"/>
              <a:buChar char="Ø"/>
              <a:defRPr/>
            </a:pPr>
            <a:r>
              <a:rPr lang="ja-JP" altLang="en-US" sz="2800" kern="0" dirty="0">
                <a:latin typeface="メイリオ" panose="020B0604030504040204" pitchFamily="50" charset="-128"/>
                <a:ea typeface="メイリオ" panose="020B0604030504040204" pitchFamily="50" charset="-128"/>
              </a:rPr>
              <a:t>正しい押印について</a:t>
            </a:r>
            <a:endParaRPr lang="en-US" altLang="ja-JP" sz="2800" kern="0" dirty="0">
              <a:latin typeface="メイリオ" panose="020B0604030504040204" pitchFamily="50" charset="-128"/>
              <a:ea typeface="メイリオ" panose="020B0604030504040204" pitchFamily="50" charset="-128"/>
            </a:endParaRPr>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205038"/>
            <a:ext cx="7807325"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latin typeface="メイリオ" panose="020B0604030504040204" pitchFamily="50" charset="-128"/>
                <a:ea typeface="メイリオ" panose="020B0604030504040204" pitchFamily="50" charset="-128"/>
              </a:rPr>
              <a:t> 返還誓約書の作成方法</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コンテンツ プレースホルダー 2"/>
          <p:cNvSpPr>
            <a:spLocks noGrp="1"/>
          </p:cNvSpPr>
          <p:nvPr>
            <p:ph idx="1"/>
          </p:nvPr>
        </p:nvSpPr>
        <p:spPr>
          <a:xfrm>
            <a:off x="251520" y="1628800"/>
            <a:ext cx="8352928" cy="3600400"/>
          </a:xfrm>
          <a:solidFill>
            <a:srgbClr val="FFFF99"/>
          </a:solidFill>
          <a:ln>
            <a:solidFill>
              <a:srgbClr val="FFFFCC"/>
            </a:solidFill>
          </a:ln>
        </p:spPr>
        <p:txBody>
          <a:bodyPr/>
          <a:lstStyle/>
          <a:p>
            <a:pPr>
              <a:buClrTx/>
              <a:buFont typeface="Wingdings" panose="05000000000000000000" pitchFamily="2" charset="2"/>
              <a:buChar char="l"/>
            </a:pPr>
            <a:endParaRPr lang="en-US" altLang="ja-JP" sz="1050" b="1" dirty="0">
              <a:latin typeface="メイリオ" pitchFamily="50" charset="-128"/>
              <a:ea typeface="メイリオ" pitchFamily="50" charset="-128"/>
              <a:cs typeface="メイリオ" pitchFamily="50" charset="-128"/>
            </a:endParaRPr>
          </a:p>
          <a:p>
            <a:pPr>
              <a:buClrTx/>
              <a:buFont typeface="Wingdings" panose="05000000000000000000" pitchFamily="2" charset="2"/>
              <a:buChar char="l"/>
            </a:pPr>
            <a:r>
              <a:rPr lang="ja-JP" altLang="en-US" sz="4400" b="1" dirty="0">
                <a:latin typeface="メイリオ" pitchFamily="50" charset="-128"/>
                <a:ea typeface="メイリオ" pitchFamily="50" charset="-128"/>
                <a:cs typeface="メイリオ" pitchFamily="50" charset="-128"/>
              </a:rPr>
              <a:t> 貸与奨学生としての心構え</a:t>
            </a:r>
          </a:p>
          <a:p>
            <a:pPr>
              <a:buClrTx/>
              <a:buFont typeface="Wingdings" panose="05000000000000000000" pitchFamily="2" charset="2"/>
              <a:buChar char="l"/>
            </a:pPr>
            <a:r>
              <a:rPr lang="ja-JP" altLang="en-US" sz="4400" b="1" dirty="0">
                <a:latin typeface="メイリオ" pitchFamily="50" charset="-128"/>
                <a:ea typeface="メイリオ" pitchFamily="50" charset="-128"/>
                <a:cs typeface="メイリオ" pitchFamily="50" charset="-128"/>
              </a:rPr>
              <a:t> 知ってほしいこと</a:t>
            </a:r>
            <a:endParaRPr lang="ja-JP" altLang="ja-JP" sz="4400" b="1" dirty="0">
              <a:latin typeface="メイリオ" pitchFamily="50" charset="-128"/>
              <a:ea typeface="メイリオ" pitchFamily="50" charset="-128"/>
              <a:cs typeface="メイリオ" pitchFamily="50" charset="-128"/>
            </a:endParaRPr>
          </a:p>
          <a:p>
            <a:pPr>
              <a:buClrTx/>
              <a:buFont typeface="Wingdings" panose="05000000000000000000" pitchFamily="2" charset="2"/>
              <a:buChar char="l"/>
            </a:pPr>
            <a:r>
              <a:rPr lang="ja-JP" altLang="en-US" sz="4400" b="1" dirty="0">
                <a:latin typeface="メイリオ" pitchFamily="50" charset="-128"/>
                <a:ea typeface="メイリオ" pitchFamily="50" charset="-128"/>
                <a:cs typeface="メイリオ" pitchFamily="50" charset="-128"/>
              </a:rPr>
              <a:t> 返還誓約書の作成方法</a:t>
            </a:r>
          </a:p>
        </p:txBody>
      </p:sp>
      <p:sp>
        <p:nvSpPr>
          <p:cNvPr id="3"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latin typeface="メイリオ" panose="020B0604030504040204" pitchFamily="50" charset="-128"/>
                <a:ea typeface="メイリオ" panose="020B0604030504040204" pitchFamily="50" charset="-128"/>
              </a:rPr>
              <a:t> 説明会の流れ</a:t>
            </a:r>
            <a:endParaRPr lang="en-US" altLang="ja-JP" sz="3000" kern="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コンテンツ プレースホルダー 2"/>
          <p:cNvSpPr txBox="1">
            <a:spLocks/>
          </p:cNvSpPr>
          <p:nvPr/>
        </p:nvSpPr>
        <p:spPr bwMode="auto">
          <a:xfrm>
            <a:off x="444500" y="2158379"/>
            <a:ext cx="8519987" cy="429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kumimoji="1" sz="2000" b="1">
                <a:solidFill>
                  <a:schemeClr val="tx1"/>
                </a:solidFill>
                <a:latin typeface="Times New Roman" pitchFamily="18" charset="0"/>
                <a:ea typeface="ＨＧｺﾞｼｯｸE-PRO" pitchFamily="50" charset="-128"/>
              </a:defRPr>
            </a:lvl1pPr>
            <a:lvl2pPr marL="742950" indent="-285750" defTabSz="457200" eaLnBrk="0" hangingPunct="0">
              <a:defRPr kumimoji="1" sz="2000" b="1">
                <a:solidFill>
                  <a:schemeClr val="tx1"/>
                </a:solidFill>
                <a:latin typeface="Times New Roman" pitchFamily="18" charset="0"/>
                <a:ea typeface="ＨＧｺﾞｼｯｸE-PRO" pitchFamily="50" charset="-128"/>
              </a:defRPr>
            </a:lvl2pPr>
            <a:lvl3pPr marL="1143000" indent="-228600" defTabSz="457200" eaLnBrk="0" hangingPunct="0">
              <a:defRPr kumimoji="1" sz="2000" b="1">
                <a:solidFill>
                  <a:schemeClr val="tx1"/>
                </a:solidFill>
                <a:latin typeface="Times New Roman" pitchFamily="18" charset="0"/>
                <a:ea typeface="ＨＧｺﾞｼｯｸE-PRO" pitchFamily="50" charset="-128"/>
              </a:defRPr>
            </a:lvl3pPr>
            <a:lvl4pPr marL="1600200" indent="-228600" defTabSz="457200" eaLnBrk="0" hangingPunct="0">
              <a:defRPr kumimoji="1" sz="2000" b="1">
                <a:solidFill>
                  <a:schemeClr val="tx1"/>
                </a:solidFill>
                <a:latin typeface="Times New Roman" pitchFamily="18" charset="0"/>
                <a:ea typeface="ＨＧｺﾞｼｯｸE-PRO" pitchFamily="50" charset="-128"/>
              </a:defRPr>
            </a:lvl4pPr>
            <a:lvl5pPr marL="2057400" indent="-228600" defTabSz="457200" eaLnBrk="0" hangingPunct="0">
              <a:defRPr kumimoji="1" sz="2000" b="1">
                <a:solidFill>
                  <a:schemeClr val="tx1"/>
                </a:solidFill>
                <a:latin typeface="Times New Roman" pitchFamily="18" charset="0"/>
                <a:ea typeface="ＨＧｺﾞｼｯｸE-PRO" pitchFamily="50" charset="-128"/>
              </a:defRPr>
            </a:lvl5pPr>
            <a:lvl6pPr marL="25146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6pPr>
            <a:lvl7pPr marL="29718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7pPr>
            <a:lvl8pPr marL="34290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8pPr>
            <a:lvl9pPr marL="3886200" indent="-228600" defTabSz="457200" eaLnBrk="0" fontAlgn="base" hangingPunct="0">
              <a:spcBef>
                <a:spcPct val="0"/>
              </a:spcBef>
              <a:spcAft>
                <a:spcPct val="0"/>
              </a:spcAft>
              <a:buClr>
                <a:srgbClr val="FF66CC"/>
              </a:buClr>
              <a:buFont typeface="Wingdings" pitchFamily="2" charset="2"/>
              <a:defRPr kumimoji="1" sz="2000" b="1">
                <a:solidFill>
                  <a:schemeClr val="tx1"/>
                </a:solidFill>
                <a:latin typeface="Times New Roman" pitchFamily="18" charset="0"/>
                <a:ea typeface="ＨＧｺﾞｼｯｸE-PRO" pitchFamily="50" charset="-128"/>
              </a:defRPr>
            </a:lvl9pPr>
          </a:lstStyle>
          <a:p>
            <a:pPr marL="0" indent="0" eaLnBrk="1" hangingPunct="1">
              <a:spcBef>
                <a:spcPts val="1000"/>
              </a:spcBef>
              <a:buClr>
                <a:srgbClr val="FC0128"/>
              </a:buClr>
              <a:buSzPct val="80000"/>
              <a:defRPr/>
            </a:pPr>
            <a:r>
              <a:rPr lang="en-US" altLang="ja-JP" sz="2800" b="0" dirty="0">
                <a:solidFill>
                  <a:srgbClr val="404040"/>
                </a:solidFill>
                <a:latin typeface="メイリオ" panose="020B0604030504040204" pitchFamily="50" charset="-128"/>
                <a:ea typeface="メイリオ" panose="020B0604030504040204" pitchFamily="50" charset="-128"/>
                <a:cs typeface="メイリオ" pitchFamily="50" charset="-128"/>
              </a:rPr>
              <a:t> [</a:t>
            </a:r>
            <a:r>
              <a:rPr lang="ja-JP" altLang="en-US" sz="2800" b="0" dirty="0">
                <a:solidFill>
                  <a:srgbClr val="404040"/>
                </a:solidFill>
                <a:latin typeface="メイリオ" panose="020B0604030504040204" pitchFamily="50" charset="-128"/>
                <a:ea typeface="メイリオ" panose="020B0604030504040204" pitchFamily="50" charset="-128"/>
                <a:cs typeface="メイリオ" pitchFamily="50" charset="-128"/>
              </a:rPr>
              <a:t>例</a:t>
            </a:r>
            <a:r>
              <a:rPr lang="en-US" altLang="ja-JP" sz="2800" b="0" dirty="0">
                <a:solidFill>
                  <a:srgbClr val="404040"/>
                </a:solidFill>
                <a:latin typeface="メイリオ" panose="020B0604030504040204" pitchFamily="50" charset="-128"/>
                <a:ea typeface="メイリオ" panose="020B0604030504040204" pitchFamily="50" charset="-128"/>
                <a:cs typeface="メイリオ" pitchFamily="50" charset="-128"/>
              </a:rPr>
              <a:t>]</a:t>
            </a:r>
          </a:p>
          <a:p>
            <a:pPr marL="0" indent="0" eaLnBrk="1" hangingPunct="1">
              <a:spcBef>
                <a:spcPts val="1000"/>
              </a:spcBef>
              <a:buClr>
                <a:srgbClr val="FC0128"/>
              </a:buClr>
              <a:buSzPct val="80000"/>
              <a:defRPr/>
            </a:pPr>
            <a:endParaRPr lang="en-US" altLang="ja-JP" sz="2800" b="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buClr>
                <a:srgbClr val="FC0128"/>
              </a:buClr>
              <a:buSzPct val="80000"/>
              <a:buFont typeface="Wingdings" pitchFamily="2" charset="2"/>
              <a:buNone/>
              <a:defRPr/>
            </a:pPr>
            <a:endParaRPr lang="en-US" altLang="ja-JP" b="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buClr>
                <a:srgbClr val="FC0128"/>
              </a:buClr>
              <a:buSzPct val="80000"/>
              <a:buFont typeface="Wingdings" pitchFamily="2" charset="2"/>
              <a:buNone/>
              <a:defRPr/>
            </a:pPr>
            <a:endParaRPr lang="en-US" altLang="ja-JP" b="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buClr>
                <a:srgbClr val="FC0128"/>
              </a:buClr>
              <a:buSzPct val="80000"/>
              <a:buFont typeface="Wingdings" pitchFamily="2" charset="2"/>
              <a:buNone/>
              <a:defRPr/>
            </a:pPr>
            <a:endParaRPr lang="en-US" altLang="ja-JP" b="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buClr>
                <a:srgbClr val="FC0128"/>
              </a:buClr>
              <a:buSzPct val="80000"/>
              <a:buFont typeface="Wingdings" pitchFamily="2" charset="2"/>
              <a:buNone/>
              <a:defRPr/>
            </a:pPr>
            <a:endParaRPr lang="en-US" altLang="ja-JP" b="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buClr>
                <a:srgbClr val="FC0128"/>
              </a:buClr>
              <a:buSzPct val="80000"/>
              <a:buFont typeface="Wingdings" pitchFamily="2" charset="2"/>
              <a:buNone/>
              <a:defRPr/>
            </a:pPr>
            <a:r>
              <a:rPr lang="ja-JP" altLang="en-US" b="0" dirty="0">
                <a:solidFill>
                  <a:srgbClr val="404040"/>
                </a:solidFill>
                <a:latin typeface="Trebuchet MS" pitchFamily="34" charset="0"/>
                <a:ea typeface="メイリオ" pitchFamily="50" charset="-128"/>
                <a:cs typeface="メイリオ" pitchFamily="50" charset="-128"/>
              </a:rPr>
              <a:t>　</a:t>
            </a:r>
            <a:r>
              <a:rPr lang="en-US" altLang="ja-JP" sz="1700" b="0" dirty="0">
                <a:solidFill>
                  <a:srgbClr val="404040"/>
                </a:solidFill>
                <a:latin typeface="Trebuchet MS" pitchFamily="34" charset="0"/>
                <a:ea typeface="メイリオ" pitchFamily="50" charset="-128"/>
                <a:cs typeface="メイリオ" pitchFamily="50" charset="-128"/>
              </a:rPr>
              <a:t>※</a:t>
            </a:r>
            <a:r>
              <a:rPr lang="ja-JP" altLang="en-US" sz="1700" b="0" dirty="0">
                <a:solidFill>
                  <a:srgbClr val="404040"/>
                </a:solidFill>
                <a:latin typeface="Trebuchet MS" pitchFamily="34" charset="0"/>
                <a:ea typeface="メイリオ" pitchFamily="50" charset="-128"/>
                <a:cs typeface="メイリオ" pitchFamily="50" charset="-128"/>
              </a:rPr>
              <a:t>　修正テープ、修正液の使用はできません。</a:t>
            </a:r>
            <a:endParaRPr lang="en-US" altLang="ja-JP" sz="1700" b="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buClr>
                <a:srgbClr val="FC0128"/>
              </a:buClr>
              <a:buSzPct val="80000"/>
              <a:buFont typeface="Wingdings" pitchFamily="2" charset="2"/>
              <a:buNone/>
              <a:defRPr/>
            </a:pPr>
            <a:r>
              <a:rPr lang="ja-JP" altLang="en-US" sz="1700" b="0" dirty="0">
                <a:solidFill>
                  <a:srgbClr val="404040"/>
                </a:solidFill>
                <a:latin typeface="Trebuchet MS" pitchFamily="34" charset="0"/>
                <a:ea typeface="メイリオ" pitchFamily="50" charset="-128"/>
                <a:cs typeface="メイリオ" pitchFamily="50" charset="-128"/>
              </a:rPr>
              <a:t>　</a:t>
            </a:r>
            <a:r>
              <a:rPr lang="en-US" altLang="ja-JP" sz="1700" b="0" dirty="0">
                <a:solidFill>
                  <a:srgbClr val="404040"/>
                </a:solidFill>
                <a:latin typeface="Trebuchet MS" pitchFamily="34" charset="0"/>
                <a:ea typeface="メイリオ" pitchFamily="50" charset="-128"/>
                <a:cs typeface="メイリオ" pitchFamily="50" charset="-128"/>
              </a:rPr>
              <a:t>※</a:t>
            </a:r>
            <a:r>
              <a:rPr lang="ja-JP" altLang="en-US" sz="1700" b="0" dirty="0">
                <a:solidFill>
                  <a:srgbClr val="404040"/>
                </a:solidFill>
                <a:latin typeface="Trebuchet MS" pitchFamily="34" charset="0"/>
                <a:ea typeface="メイリオ" pitchFamily="50" charset="-128"/>
                <a:cs typeface="メイリオ" pitchFamily="50" charset="-128"/>
              </a:rPr>
              <a:t>　印字内容の訂正が必要なときは、所定の用紙を取りに来てください。</a:t>
            </a:r>
            <a:endParaRPr lang="en-US" altLang="ja-JP" sz="1700" b="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buClr>
                <a:srgbClr val="FC0128"/>
              </a:buClr>
              <a:buSzPct val="80000"/>
              <a:buFont typeface="Wingdings" pitchFamily="2" charset="2"/>
              <a:buNone/>
              <a:defRPr/>
            </a:pPr>
            <a:r>
              <a:rPr lang="ja-JP" altLang="en-US" sz="1700" b="0" dirty="0">
                <a:solidFill>
                  <a:srgbClr val="404040"/>
                </a:solidFill>
                <a:latin typeface="Trebuchet MS" pitchFamily="34" charset="0"/>
                <a:ea typeface="メイリオ" pitchFamily="50" charset="-128"/>
                <a:cs typeface="メイリオ" pitchFamily="50" charset="-128"/>
              </a:rPr>
              <a:t>　</a:t>
            </a:r>
            <a:r>
              <a:rPr lang="en-US" altLang="ja-JP" sz="1700" b="0" dirty="0">
                <a:solidFill>
                  <a:srgbClr val="404040"/>
                </a:solidFill>
                <a:latin typeface="Trebuchet MS" pitchFamily="34" charset="0"/>
                <a:ea typeface="メイリオ" pitchFamily="50" charset="-128"/>
                <a:cs typeface="メイリオ" pitchFamily="50" charset="-128"/>
              </a:rPr>
              <a:t>※</a:t>
            </a:r>
            <a:r>
              <a:rPr lang="ja-JP" altLang="en-US" sz="1700" b="0" dirty="0">
                <a:solidFill>
                  <a:srgbClr val="404040"/>
                </a:solidFill>
                <a:latin typeface="Trebuchet MS" pitchFamily="34" charset="0"/>
                <a:ea typeface="メイリオ" pitchFamily="50" charset="-128"/>
                <a:cs typeface="メイリオ" pitchFamily="50" charset="-128"/>
              </a:rPr>
              <a:t>　姓または名が同じでも、署名の訂正は必ず全て訂正してください。</a:t>
            </a:r>
            <a:endParaRPr lang="en-US" altLang="ja-JP" sz="1700" b="0" dirty="0">
              <a:solidFill>
                <a:srgbClr val="404040"/>
              </a:solidFill>
              <a:latin typeface="Trebuchet MS" pitchFamily="34" charset="0"/>
              <a:ea typeface="メイリオ" pitchFamily="50" charset="-128"/>
              <a:cs typeface="メイリオ" pitchFamily="50" charset="-128"/>
            </a:endParaRPr>
          </a:p>
          <a:p>
            <a:pPr eaLnBrk="1" hangingPunct="1">
              <a:spcBef>
                <a:spcPts val="1000"/>
              </a:spcBef>
              <a:buClr>
                <a:srgbClr val="FC0128"/>
              </a:buClr>
              <a:buSzPct val="80000"/>
              <a:buFont typeface="Wingdings" pitchFamily="2" charset="2"/>
              <a:buNone/>
              <a:defRPr/>
            </a:pPr>
            <a:r>
              <a:rPr lang="ja-JP" altLang="en-US" sz="1700" b="0" dirty="0">
                <a:solidFill>
                  <a:srgbClr val="404040"/>
                </a:solidFill>
                <a:latin typeface="Trebuchet MS" pitchFamily="34" charset="0"/>
                <a:ea typeface="メイリオ" pitchFamily="50" charset="-128"/>
                <a:cs typeface="メイリオ" pitchFamily="50" charset="-128"/>
              </a:rPr>
              <a:t>　</a:t>
            </a:r>
            <a:r>
              <a:rPr lang="en-US" altLang="ja-JP" sz="1700" b="0" dirty="0">
                <a:solidFill>
                  <a:srgbClr val="404040"/>
                </a:solidFill>
                <a:latin typeface="Trebuchet MS" pitchFamily="34" charset="0"/>
                <a:ea typeface="メイリオ" pitchFamily="50" charset="-128"/>
                <a:cs typeface="メイリオ" pitchFamily="50" charset="-128"/>
              </a:rPr>
              <a:t>※</a:t>
            </a:r>
            <a:r>
              <a:rPr lang="ja-JP" altLang="en-US" sz="1700" b="0" dirty="0">
                <a:solidFill>
                  <a:srgbClr val="404040"/>
                </a:solidFill>
                <a:latin typeface="Trebuchet MS" pitchFamily="34" charset="0"/>
                <a:ea typeface="メイリオ" pitchFamily="50" charset="-128"/>
                <a:cs typeface="メイリオ" pitchFamily="50" charset="-128"/>
              </a:rPr>
              <a:t>　連帯保証人・保証人欄は訂正・変更した人の印を二重線の上に押してください。</a:t>
            </a:r>
            <a:endParaRPr lang="en-US" altLang="ja-JP" sz="1700" b="0" dirty="0">
              <a:solidFill>
                <a:srgbClr val="404040"/>
              </a:solidFill>
              <a:latin typeface="Trebuchet MS" pitchFamily="34" charset="0"/>
              <a:ea typeface="メイリオ" pitchFamily="50" charset="-128"/>
              <a:cs typeface="メイリオ" pitchFamily="50" charset="-128"/>
            </a:endParaRPr>
          </a:p>
        </p:txBody>
      </p:sp>
      <p:pic>
        <p:nvPicPr>
          <p:cNvPr id="389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140968"/>
            <a:ext cx="3489573" cy="1293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タイトル 1"/>
          <p:cNvSpPr txBox="1">
            <a:spLocks/>
          </p:cNvSpPr>
          <p:nvPr/>
        </p:nvSpPr>
        <p:spPr bwMode="auto">
          <a:xfrm>
            <a:off x="34925" y="115888"/>
            <a:ext cx="738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33438" rtl="0" eaLnBrk="0" fontAlgn="base" hangingPunct="0">
              <a:spcBef>
                <a:spcPct val="0"/>
              </a:spcBef>
              <a:spcAft>
                <a:spcPct val="0"/>
              </a:spcAft>
              <a:defRPr kumimoji="1" sz="2400">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000" kern="0" dirty="0">
                <a:latin typeface="メイリオ" panose="020B0604030504040204" pitchFamily="50" charset="-128"/>
                <a:ea typeface="メイリオ" panose="020B0604030504040204" pitchFamily="50" charset="-128"/>
              </a:rPr>
              <a:t> 返還誓約書の作成方法</a:t>
            </a:r>
          </a:p>
        </p:txBody>
      </p:sp>
      <p:sp>
        <p:nvSpPr>
          <p:cNvPr id="7" name="タイトル 3"/>
          <p:cNvSpPr txBox="1">
            <a:spLocks/>
          </p:cNvSpPr>
          <p:nvPr/>
        </p:nvSpPr>
        <p:spPr bwMode="auto">
          <a:xfrm>
            <a:off x="295275" y="1196752"/>
            <a:ext cx="8137525" cy="576263"/>
          </a:xfrm>
          <a:prstGeom prst="rect">
            <a:avLst/>
          </a:prstGeom>
          <a:no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marL="457200" indent="-457200">
              <a:buFont typeface="Wingdings" panose="05000000000000000000" pitchFamily="2" charset="2"/>
              <a:buChar char="Ø"/>
              <a:defRPr/>
            </a:pPr>
            <a:r>
              <a:rPr lang="ja-JP" altLang="en-US" sz="2800" kern="0" dirty="0">
                <a:latin typeface="メイリオ" panose="020B0604030504040204" pitchFamily="50" charset="-128"/>
                <a:ea typeface="メイリオ" panose="020B0604030504040204" pitchFamily="50" charset="-128"/>
              </a:rPr>
              <a:t>署名・押印等の訂正方法について</a:t>
            </a:r>
          </a:p>
        </p:txBody>
      </p:sp>
      <p:sp>
        <p:nvSpPr>
          <p:cNvPr id="2" name="テキスト ボックス 1"/>
          <p:cNvSpPr txBox="1"/>
          <p:nvPr/>
        </p:nvSpPr>
        <p:spPr>
          <a:xfrm>
            <a:off x="539552" y="2852936"/>
            <a:ext cx="3096344" cy="338554"/>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○連帯保証人・保証人欄</a:t>
            </a:r>
          </a:p>
        </p:txBody>
      </p:sp>
      <p:pic>
        <p:nvPicPr>
          <p:cNvPr id="6" name="図 5"/>
          <p:cNvPicPr>
            <a:picLocks noChangeAspect="1"/>
          </p:cNvPicPr>
          <p:nvPr/>
        </p:nvPicPr>
        <p:blipFill>
          <a:blip r:embed="rId4"/>
          <a:stretch>
            <a:fillRect/>
          </a:stretch>
        </p:blipFill>
        <p:spPr>
          <a:xfrm>
            <a:off x="4716016" y="3421358"/>
            <a:ext cx="3162949" cy="943746"/>
          </a:xfrm>
          <a:prstGeom prst="rect">
            <a:avLst/>
          </a:prstGeom>
        </p:spPr>
      </p:pic>
      <p:sp>
        <p:nvSpPr>
          <p:cNvPr id="13" name="テキスト ボックス 12"/>
          <p:cNvSpPr txBox="1"/>
          <p:nvPr/>
        </p:nvSpPr>
        <p:spPr>
          <a:xfrm>
            <a:off x="4295274" y="2859344"/>
            <a:ext cx="4541791" cy="338554"/>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○奨学生本人・親権者・本人以外の連絡先欄</a:t>
            </a:r>
          </a:p>
        </p:txBody>
      </p:sp>
      <p:sp>
        <p:nvSpPr>
          <p:cNvPr id="9" name="テキスト ボックス 8"/>
          <p:cNvSpPr txBox="1"/>
          <p:nvPr/>
        </p:nvSpPr>
        <p:spPr>
          <a:xfrm>
            <a:off x="5076056" y="3787884"/>
            <a:ext cx="1944216" cy="369332"/>
          </a:xfrm>
          <a:prstGeom prst="rect">
            <a:avLst/>
          </a:prstGeom>
          <a:noFill/>
        </p:spPr>
        <p:txBody>
          <a:bodyPr wrap="square" rtlCol="0">
            <a:spAutoFit/>
          </a:bodyPr>
          <a:lstStyle/>
          <a:p>
            <a:r>
              <a:rPr kumimoji="1" lang="ja-JP" altLang="en-US" dirty="0"/>
              <a:t>奨学　太郎</a:t>
            </a:r>
          </a:p>
        </p:txBody>
      </p:sp>
      <p:cxnSp>
        <p:nvCxnSpPr>
          <p:cNvPr id="11" name="直線コネクタ 10"/>
          <p:cNvCxnSpPr/>
          <p:nvPr/>
        </p:nvCxnSpPr>
        <p:spPr bwMode="auto">
          <a:xfrm>
            <a:off x="4860032" y="3933056"/>
            <a:ext cx="1706137"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bwMode="auto">
          <a:xfrm>
            <a:off x="4860032" y="4037578"/>
            <a:ext cx="1706137"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テキスト ボックス 17"/>
          <p:cNvSpPr txBox="1"/>
          <p:nvPr/>
        </p:nvSpPr>
        <p:spPr>
          <a:xfrm>
            <a:off x="5285847" y="3513714"/>
            <a:ext cx="1944216" cy="369332"/>
          </a:xfrm>
          <a:prstGeom prst="rect">
            <a:avLst/>
          </a:prstGeom>
          <a:noFill/>
        </p:spPr>
        <p:txBody>
          <a:bodyPr wrap="square" rtlCol="0">
            <a:spAutoFit/>
          </a:bodyPr>
          <a:lstStyle/>
          <a:p>
            <a:r>
              <a:rPr lang="ja-JP" altLang="en-US" dirty="0"/>
              <a:t>機構</a:t>
            </a:r>
            <a:r>
              <a:rPr kumimoji="1" lang="ja-JP" altLang="en-US" dirty="0"/>
              <a:t>　太郎</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ChangeArrowheads="1"/>
          </p:cNvSpPr>
          <p:nvPr/>
        </p:nvSpPr>
        <p:spPr bwMode="auto">
          <a:xfrm>
            <a:off x="-828676" y="955168"/>
            <a:ext cx="11161713" cy="553997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200" dirty="0">
                <a:latin typeface="メイリオ" pitchFamily="50" charset="-128"/>
                <a:ea typeface="メイリオ" pitchFamily="50" charset="-128"/>
                <a:cs typeface="メイリオ" pitchFamily="50" charset="-128"/>
              </a:rPr>
              <a:t>   　　　　    </a:t>
            </a:r>
            <a:r>
              <a:rPr lang="ja-JP" altLang="en-US" sz="1100" dirty="0">
                <a:latin typeface="メイリオ" pitchFamily="50" charset="-128"/>
                <a:ea typeface="メイリオ" pitchFamily="50" charset="-128"/>
                <a:cs typeface="メイリオ" pitchFamily="50" charset="-128"/>
              </a:rPr>
              <a:t>●署名・記入漏れはないか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黒又は青のボールペンで記入していますか（消せるボールペン使用不可）</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「奨学生本人欄」はあなたが署名しましたか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人的保証の場合</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連帯保証人・保証人の署名は、それぞれに署名してもらいましたか（同一筆跡不可）</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機関保証の場合</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連絡先の者の署名は、その人に署名してもらいましたか（同一筆跡不可）</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あなたが未成年者の場合、親権者（後見人）全員の署名（それぞれの人が署名）はありますか（同一筆跡不可）</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希望する割賦方法にレ点がありますか　</a:t>
            </a:r>
            <a:r>
              <a:rPr lang="en-US" altLang="ja-JP" b="1" dirty="0">
                <a:solidFill>
                  <a:schemeClr val="accent2"/>
                </a:solidFill>
                <a:latin typeface="メイリオ" pitchFamily="50" charset="-128"/>
                <a:ea typeface="メイリオ" pitchFamily="50" charset="-128"/>
                <a:cs typeface="メイリオ" pitchFamily="50" charset="-128"/>
              </a:rPr>
              <a:t>※</a:t>
            </a:r>
            <a:r>
              <a:rPr lang="ja-JP" altLang="en-US" b="1" dirty="0">
                <a:solidFill>
                  <a:schemeClr val="accent2"/>
                </a:solidFill>
                <a:latin typeface="メイリオ" pitchFamily="50" charset="-128"/>
                <a:ea typeface="メイリオ" pitchFamily="50" charset="-128"/>
                <a:cs typeface="メイリオ" pitchFamily="50" charset="-128"/>
              </a:rPr>
              <a:t>返還誓約書提出後、割賦方法の変更は原則できません。</a:t>
            </a:r>
          </a:p>
          <a:p>
            <a:pPr eaLnBrk="1" hangingPunct="1">
              <a:spcBef>
                <a:spcPct val="0"/>
              </a:spcBef>
              <a:spcAft>
                <a:spcPct val="0"/>
              </a:spcAft>
              <a:buClrTx/>
              <a:buFontTx/>
              <a:buNone/>
            </a:pPr>
            <a:r>
              <a:rPr lang="ja-JP" altLang="en-US" sz="1100" dirty="0">
                <a:latin typeface="メイリオ" pitchFamily="50" charset="-128"/>
                <a:ea typeface="メイリオ" pitchFamily="50" charset="-128"/>
                <a:cs typeface="メイリオ" pitchFamily="50" charset="-128"/>
              </a:rPr>
              <a:t>　　　　　　　●押印漏れ・印相違はないか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a:t>
            </a:r>
            <a:r>
              <a:rPr lang="en-US" altLang="ja-JP" sz="1100" dirty="0">
                <a:latin typeface="メイリオ" pitchFamily="50" charset="-128"/>
                <a:ea typeface="メイリオ" pitchFamily="50" charset="-128"/>
                <a:cs typeface="メイリオ" pitchFamily="50" charset="-128"/>
              </a:rPr>
              <a:t> [</a:t>
            </a:r>
            <a:r>
              <a:rPr lang="ja-JP" altLang="en-US" sz="1100" dirty="0">
                <a:latin typeface="メイリオ" pitchFamily="50" charset="-128"/>
                <a:ea typeface="メイリオ" pitchFamily="50" charset="-128"/>
                <a:cs typeface="メイリオ" pitchFamily="50" charset="-128"/>
              </a:rPr>
              <a:t>人的保証の場合</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連帯保証人・保証人必要な全員の押印はありますか</a:t>
            </a:r>
            <a:endParaRPr lang="en-US" altLang="ja-JP" sz="1100" dirty="0">
              <a:latin typeface="メイリオ" pitchFamily="50" charset="-128"/>
              <a:ea typeface="メイリオ" pitchFamily="50" charset="-128"/>
              <a:cs typeface="メイリオ" pitchFamily="50" charset="-128"/>
            </a:endParaRP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a:t>
            </a:r>
            <a:r>
              <a:rPr lang="en-US" altLang="ja-JP" sz="1100" dirty="0">
                <a:latin typeface="メイリオ" pitchFamily="50" charset="-128"/>
                <a:ea typeface="メイリオ" pitchFamily="50" charset="-128"/>
                <a:cs typeface="メイリオ" pitchFamily="50" charset="-128"/>
              </a:rPr>
              <a:t> [</a:t>
            </a:r>
            <a:r>
              <a:rPr lang="ja-JP" altLang="en-US" sz="1100" dirty="0">
                <a:latin typeface="メイリオ" pitchFamily="50" charset="-128"/>
                <a:ea typeface="メイリオ" pitchFamily="50" charset="-128"/>
                <a:cs typeface="メイリオ" pitchFamily="50" charset="-128"/>
              </a:rPr>
              <a:t>人的保証の場合</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連帯保証人・保証人は実印で押印していますか（印鑑登録証明書と照合）</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a:t>
            </a:r>
            <a:r>
              <a:rPr lang="en-US" altLang="ja-JP" sz="1100" dirty="0">
                <a:latin typeface="メイリオ" pitchFamily="50" charset="-128"/>
                <a:ea typeface="メイリオ" pitchFamily="50" charset="-128"/>
                <a:cs typeface="メイリオ" pitchFamily="50" charset="-128"/>
              </a:rPr>
              <a:t> [</a:t>
            </a:r>
            <a:r>
              <a:rPr lang="ja-JP" altLang="en-US" sz="1100" dirty="0">
                <a:latin typeface="メイリオ" pitchFamily="50" charset="-128"/>
                <a:ea typeface="メイリオ" pitchFamily="50" charset="-128"/>
                <a:cs typeface="メイリオ" pitchFamily="50" charset="-128"/>
              </a:rPr>
              <a:t>人的保証の場合</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朱肉で鮮明に押印していますか</a:t>
            </a:r>
          </a:p>
          <a:p>
            <a:pPr eaLnBrk="1" hangingPunct="1">
              <a:spcBef>
                <a:spcPct val="0"/>
              </a:spcBef>
              <a:spcAft>
                <a:spcPct val="0"/>
              </a:spcAft>
              <a:buClrTx/>
              <a:buFontTx/>
              <a:buNone/>
            </a:pPr>
            <a:r>
              <a:rPr lang="ja-JP" altLang="en-US" sz="1100" dirty="0">
                <a:latin typeface="メイリオ" pitchFamily="50" charset="-128"/>
                <a:ea typeface="メイリオ" pitchFamily="50" charset="-128"/>
                <a:cs typeface="メイリオ" pitchFamily="50" charset="-128"/>
              </a:rPr>
              <a:t>　　　　　　　●訂正方法は適切か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署名に訂正があった場合、二重線で削除した署名の直近の余白に正しい署名はありますか</a:t>
            </a:r>
            <a:endParaRPr lang="en-US" altLang="ja-JP" sz="1100" dirty="0">
              <a:latin typeface="メイリオ" pitchFamily="50" charset="-128"/>
              <a:ea typeface="メイリオ" pitchFamily="50" charset="-128"/>
              <a:cs typeface="メイリオ" pitchFamily="50" charset="-128"/>
            </a:endParaRP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連帯保証人・保証人の署名を訂正する場合、削除の二重線の上に訂正印としてそれぞれの実印が押印されていますか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書き誤った部分を削ったり、上から紙を貼ったり、修正液を使ったりしていませんか</a:t>
            </a:r>
          </a:p>
          <a:p>
            <a:pPr eaLnBrk="1" hangingPunct="1">
              <a:spcBef>
                <a:spcPct val="0"/>
              </a:spcBef>
              <a:spcAft>
                <a:spcPct val="0"/>
              </a:spcAft>
              <a:buClrTx/>
              <a:buFontTx/>
              <a:buNone/>
            </a:pPr>
            <a:r>
              <a:rPr lang="ja-JP" altLang="en-US" sz="1100" dirty="0">
                <a:latin typeface="メイリオ" pitchFamily="50" charset="-128"/>
                <a:ea typeface="メイリオ" pitchFamily="50" charset="-128"/>
                <a:cs typeface="メイリオ" pitchFamily="50" charset="-128"/>
              </a:rPr>
              <a:t>　　　　　　　●添付書類はそろっているか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人的保証の場合</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連帯保証人の印鑑登録証明書・収入に関する証明書類はありますか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人的保証の場合</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保証人の印鑑登録証明書はありますか</a:t>
            </a:r>
          </a:p>
          <a:p>
            <a:pPr lvl="2" eaLnBrk="1" hangingPunct="1">
              <a:spcBef>
                <a:spcPct val="0"/>
              </a:spcBef>
              <a:spcAft>
                <a:spcPct val="0"/>
              </a:spcAft>
              <a:buClrTx/>
              <a:buSzTx/>
              <a:buNone/>
            </a:pPr>
            <a:r>
              <a:rPr lang="ja-JP" altLang="en-US" sz="1100" dirty="0">
                <a:latin typeface="メイリオ" pitchFamily="50" charset="-128"/>
                <a:ea typeface="メイリオ" pitchFamily="50" charset="-128"/>
                <a:cs typeface="メイリオ" pitchFamily="50" charset="-128"/>
              </a:rPr>
              <a:t>　　　□　</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人的保証の場合</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印鑑登録証明書に記載の住所と「返還誓約書」連帯保証人・保証人欄の住所は同じですか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人的保証の場合</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連帯保証人・保証人が４親等以内の親族でない場合、又は保証人が</a:t>
            </a:r>
            <a:r>
              <a:rPr lang="en-US" altLang="ja-JP" sz="1100" dirty="0">
                <a:latin typeface="メイリオ" pitchFamily="50" charset="-128"/>
                <a:ea typeface="メイリオ" pitchFamily="50" charset="-128"/>
                <a:cs typeface="メイリオ" pitchFamily="50" charset="-128"/>
              </a:rPr>
              <a:t>65</a:t>
            </a:r>
            <a:r>
              <a:rPr lang="ja-JP" altLang="en-US" sz="1100" dirty="0">
                <a:latin typeface="メイリオ" pitchFamily="50" charset="-128"/>
                <a:ea typeface="メイリオ" pitchFamily="50" charset="-128"/>
                <a:cs typeface="メイリオ" pitchFamily="50" charset="-128"/>
              </a:rPr>
              <a:t>歳以上の方の場合、</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返還保証書・資産等に関する証明書類はありますか</a:t>
            </a:r>
            <a:endParaRPr lang="en-US" altLang="ja-JP" sz="1100" dirty="0">
              <a:latin typeface="メイリオ" pitchFamily="50" charset="-128"/>
              <a:ea typeface="メイリオ" pitchFamily="50" charset="-128"/>
              <a:cs typeface="メイリオ" pitchFamily="50" charset="-128"/>
            </a:endParaRPr>
          </a:p>
          <a:p>
            <a:pPr lvl="2" eaLnBrk="1" hangingPunct="1">
              <a:spcBef>
                <a:spcPct val="0"/>
              </a:spcBef>
              <a:spcAft>
                <a:spcPct val="0"/>
              </a:spcAft>
              <a:buClrTx/>
              <a:buSzTx/>
              <a:buFontTx/>
              <a:buNone/>
            </a:pPr>
            <a:endParaRPr lang="en-US" altLang="ja-JP" sz="1100" dirty="0">
              <a:latin typeface="メイリオ" pitchFamily="50" charset="-128"/>
              <a:ea typeface="メイリオ" pitchFamily="50" charset="-128"/>
              <a:cs typeface="メイリオ" pitchFamily="50" charset="-128"/>
            </a:endParaRPr>
          </a:p>
          <a:p>
            <a:pPr lvl="2" eaLnBrk="1" hangingPunct="1">
              <a:spcBef>
                <a:spcPct val="0"/>
              </a:spcBef>
              <a:spcAft>
                <a:spcPct val="0"/>
              </a:spcAft>
              <a:buClrTx/>
              <a:buSzTx/>
              <a:buFontTx/>
              <a:buNone/>
            </a:pPr>
            <a:endParaRPr lang="en-US" altLang="ja-JP" sz="1100" dirty="0">
              <a:latin typeface="メイリオ" pitchFamily="50" charset="-128"/>
              <a:ea typeface="メイリオ" pitchFamily="50" charset="-128"/>
              <a:cs typeface="メイリオ" pitchFamily="50" charset="-128"/>
            </a:endParaRPr>
          </a:p>
          <a:p>
            <a:pPr lvl="2" eaLnBrk="1" hangingPunct="1">
              <a:spcBef>
                <a:spcPct val="0"/>
              </a:spcBef>
              <a:spcAft>
                <a:spcPct val="0"/>
              </a:spcAft>
              <a:buClrTx/>
              <a:buSzTx/>
              <a:buFontTx/>
              <a:buNone/>
            </a:pPr>
            <a:endParaRPr lang="en-US" altLang="ja-JP" sz="1100" dirty="0">
              <a:latin typeface="メイリオ" pitchFamily="50" charset="-128"/>
              <a:ea typeface="メイリオ" pitchFamily="50" charset="-128"/>
              <a:cs typeface="メイリオ" pitchFamily="50" charset="-128"/>
            </a:endParaRPr>
          </a:p>
          <a:p>
            <a:pPr lvl="2" eaLnBrk="1" hangingPunct="1">
              <a:spcBef>
                <a:spcPct val="0"/>
              </a:spcBef>
              <a:spcAft>
                <a:spcPct val="0"/>
              </a:spcAft>
              <a:buClrTx/>
              <a:buSzTx/>
              <a:buFontTx/>
              <a:buNone/>
            </a:pPr>
            <a:endParaRPr lang="ja-JP" altLang="en-US" sz="1100" dirty="0">
              <a:latin typeface="メイリオ" pitchFamily="50" charset="-128"/>
              <a:ea typeface="メイリオ" pitchFamily="50" charset="-128"/>
              <a:cs typeface="メイリオ" pitchFamily="50" charset="-128"/>
            </a:endParaRPr>
          </a:p>
          <a:p>
            <a:pPr lvl="2" eaLnBrk="1" hangingPunct="1">
              <a:spcBef>
                <a:spcPct val="0"/>
              </a:spcBef>
              <a:spcAft>
                <a:spcPct val="0"/>
              </a:spcAft>
              <a:buClrTx/>
              <a:buSzTx/>
              <a:buFontTx/>
              <a:buNone/>
            </a:pPr>
            <a:endParaRPr lang="ja-JP" altLang="en-US" sz="1100" dirty="0">
              <a:latin typeface="メイリオ" pitchFamily="50" charset="-128"/>
              <a:ea typeface="メイリオ" pitchFamily="50" charset="-128"/>
              <a:cs typeface="メイリオ" pitchFamily="50" charset="-128"/>
            </a:endParaRPr>
          </a:p>
          <a:p>
            <a:pPr eaLnBrk="1" hangingPunct="1">
              <a:spcBef>
                <a:spcPct val="0"/>
              </a:spcBef>
              <a:spcAft>
                <a:spcPct val="0"/>
              </a:spcAft>
              <a:buClrTx/>
              <a:buFontTx/>
              <a:buNone/>
            </a:pPr>
            <a:endParaRPr lang="ja-JP" altLang="en-US" sz="1100" dirty="0">
              <a:latin typeface="メイリオ" pitchFamily="50" charset="-128"/>
              <a:ea typeface="メイリオ" pitchFamily="50" charset="-128"/>
              <a:cs typeface="メイリオ" pitchFamily="50" charset="-128"/>
            </a:endParaRPr>
          </a:p>
          <a:p>
            <a:pPr eaLnBrk="1" hangingPunct="1">
              <a:spcBef>
                <a:spcPct val="0"/>
              </a:spcBef>
              <a:spcAft>
                <a:spcPct val="0"/>
              </a:spcAft>
              <a:buClrTx/>
              <a:buFontTx/>
              <a:buNone/>
            </a:pPr>
            <a:r>
              <a:rPr lang="ja-JP" altLang="en-US" sz="1100" dirty="0">
                <a:latin typeface="メイリオ" pitchFamily="50" charset="-128"/>
                <a:ea typeface="メイリオ" pitchFamily="50" charset="-128"/>
                <a:cs typeface="メイリオ" pitchFamily="50" charset="-128"/>
              </a:rPr>
              <a:t>　　　　　　   ●</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機関保証の場合</a:t>
            </a:r>
            <a:r>
              <a:rPr lang="en-US" altLang="ja-JP" sz="1100" dirty="0">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保証依頼書はあるか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黒又は青のボールペンで記入していますか（消せるボールペン不可）</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保証依頼書の申込日は、「返還誓約書」に印字された日付と同じ日付ですか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あなたが未成年の場合、保証依頼書の親権者は、「返還誓約書」の親権者</a:t>
            </a:r>
            <a:r>
              <a:rPr lang="en-US" altLang="ja-JP" sz="1100" dirty="0">
                <a:latin typeface="メイリオ" pitchFamily="50" charset="-128"/>
                <a:ea typeface="メイリオ" pitchFamily="50" charset="-128"/>
                <a:cs typeface="メイリオ" pitchFamily="50" charset="-128"/>
              </a:rPr>
              <a:t>(1)</a:t>
            </a:r>
            <a:r>
              <a:rPr lang="ja-JP" altLang="en-US" sz="1100" dirty="0">
                <a:latin typeface="メイリオ" pitchFamily="50" charset="-128"/>
                <a:ea typeface="メイリオ" pitchFamily="50" charset="-128"/>
                <a:cs typeface="メイリオ" pitchFamily="50" charset="-128"/>
              </a:rPr>
              <a:t>・</a:t>
            </a:r>
            <a:r>
              <a:rPr lang="en-US" altLang="ja-JP" sz="1100" dirty="0">
                <a:latin typeface="メイリオ" pitchFamily="50" charset="-128"/>
                <a:ea typeface="メイリオ" pitchFamily="50" charset="-128"/>
                <a:cs typeface="メイリオ" pitchFamily="50" charset="-128"/>
              </a:rPr>
              <a:t>(2)</a:t>
            </a:r>
            <a:r>
              <a:rPr lang="ja-JP" altLang="en-US" sz="1100" dirty="0">
                <a:latin typeface="メイリオ" pitchFamily="50" charset="-128"/>
                <a:ea typeface="メイリオ" pitchFamily="50" charset="-128"/>
                <a:cs typeface="メイリオ" pitchFamily="50" charset="-128"/>
              </a:rPr>
              <a:t>欄と同人数・同一人物ですか</a:t>
            </a:r>
          </a:p>
          <a:p>
            <a:pPr lvl="2" eaLnBrk="1" hangingPunct="1">
              <a:spcBef>
                <a:spcPct val="0"/>
              </a:spcBef>
              <a:spcAft>
                <a:spcPct val="0"/>
              </a:spcAft>
              <a:buClrTx/>
              <a:buSzTx/>
              <a:buFontTx/>
              <a:buNone/>
            </a:pPr>
            <a:r>
              <a:rPr lang="ja-JP" altLang="en-US" sz="1100" dirty="0">
                <a:latin typeface="メイリオ" pitchFamily="50" charset="-128"/>
                <a:ea typeface="メイリオ" pitchFamily="50" charset="-128"/>
                <a:cs typeface="メイリオ" pitchFamily="50" charset="-128"/>
              </a:rPr>
              <a:t>　　　□　あなた・親権者（後見人）は各自が署名していますか（同一筆跡不可）　</a:t>
            </a:r>
          </a:p>
        </p:txBody>
      </p:sp>
      <p:sp>
        <p:nvSpPr>
          <p:cNvPr id="39938" name="Rectangle 1028"/>
          <p:cNvSpPr>
            <a:spLocks noChangeArrowheads="1"/>
          </p:cNvSpPr>
          <p:nvPr/>
        </p:nvSpPr>
        <p:spPr bwMode="auto">
          <a:xfrm>
            <a:off x="114300" y="176213"/>
            <a:ext cx="6905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2400" dirty="0">
                <a:latin typeface="メイリオ" panose="020B0604030504040204" pitchFamily="50" charset="-128"/>
                <a:ea typeface="メイリオ" panose="020B0604030504040204" pitchFamily="50" charset="-128"/>
              </a:rPr>
              <a:t>「返還誓約書」提出前のチェックリスト</a:t>
            </a:r>
          </a:p>
        </p:txBody>
      </p:sp>
      <p:sp>
        <p:nvSpPr>
          <p:cNvPr id="39939" name="Rectangle 7"/>
          <p:cNvSpPr>
            <a:spLocks noChangeArrowheads="1"/>
          </p:cNvSpPr>
          <p:nvPr/>
        </p:nvSpPr>
        <p:spPr bwMode="auto">
          <a:xfrm>
            <a:off x="504720" y="4598144"/>
            <a:ext cx="6840537" cy="919088"/>
          </a:xfrm>
          <a:prstGeom prst="rect">
            <a:avLst/>
          </a:prstGeom>
          <a:noFill/>
          <a:ln w="12700" algn="ctr">
            <a:solidFill>
              <a:srgbClr val="FF0000"/>
            </a:solidFill>
            <a:prstDash val="dash"/>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1200" b="1" dirty="0">
                <a:solidFill>
                  <a:srgbClr val="FF0000"/>
                </a:solidFill>
                <a:latin typeface="メイリオ" panose="020B0604030504040204" pitchFamily="50" charset="-128"/>
                <a:ea typeface="メイリオ" panose="020B0604030504040204" pitchFamily="50" charset="-128"/>
              </a:rPr>
              <a:t>＜注意＞連帯保証人と保証人の印鑑登録証明書は必ず原本でなければなりません。</a:t>
            </a:r>
          </a:p>
          <a:p>
            <a:pPr eaLnBrk="1" hangingPunct="1">
              <a:spcBef>
                <a:spcPct val="0"/>
              </a:spcBef>
              <a:spcAft>
                <a:spcPct val="0"/>
              </a:spcAft>
              <a:buClrTx/>
              <a:buFontTx/>
              <a:buNone/>
            </a:pPr>
            <a:r>
              <a:rPr lang="ja-JP" altLang="en-US" sz="1200" b="1" dirty="0">
                <a:solidFill>
                  <a:srgbClr val="FF0000"/>
                </a:solidFill>
                <a:latin typeface="メイリオ" panose="020B0604030504040204" pitchFamily="50" charset="-128"/>
                <a:ea typeface="メイリオ" panose="020B0604030504040204" pitchFamily="50" charset="-128"/>
              </a:rPr>
              <a:t>　　　　</a:t>
            </a:r>
            <a:r>
              <a:rPr lang="ja-JP" altLang="en-US" sz="1200" b="1" u="sng" dirty="0">
                <a:solidFill>
                  <a:srgbClr val="FF0000"/>
                </a:solidFill>
                <a:latin typeface="メイリオ" panose="020B0604030504040204" pitchFamily="50" charset="-128"/>
                <a:ea typeface="メイリオ" panose="020B0604030504040204" pitchFamily="50" charset="-128"/>
              </a:rPr>
              <a:t>併用貸与者</a:t>
            </a:r>
            <a:r>
              <a:rPr lang="ja-JP" altLang="en-US" sz="1200" b="1" dirty="0">
                <a:solidFill>
                  <a:srgbClr val="FF0000"/>
                </a:solidFill>
                <a:latin typeface="メイリオ" panose="020B0604030504040204" pitchFamily="50" charset="-128"/>
                <a:ea typeface="メイリオ" panose="020B0604030504040204" pitchFamily="50" charset="-128"/>
              </a:rPr>
              <a:t>はそれぞれ原本を２部用意する必要があります。</a:t>
            </a:r>
          </a:p>
          <a:p>
            <a:pPr eaLnBrk="1" hangingPunct="1">
              <a:spcBef>
                <a:spcPct val="0"/>
              </a:spcBef>
              <a:spcAft>
                <a:spcPct val="0"/>
              </a:spcAft>
              <a:buClrTx/>
              <a:buFontTx/>
              <a:buNone/>
            </a:pPr>
            <a:r>
              <a:rPr lang="ja-JP" altLang="en-US" sz="1200" b="1" dirty="0">
                <a:solidFill>
                  <a:srgbClr val="FF0000"/>
                </a:solidFill>
                <a:latin typeface="メイリオ" panose="020B0604030504040204" pitchFamily="50" charset="-128"/>
                <a:ea typeface="メイリオ" panose="020B0604030504040204" pitchFamily="50" charset="-128"/>
              </a:rPr>
              <a:t>　　　　コピーでよいのは収入に関する証明書類のみです。</a:t>
            </a:r>
            <a:endParaRPr lang="en-US" altLang="ja-JP" sz="1200" b="1" dirty="0">
              <a:solidFill>
                <a:srgbClr val="FF0000"/>
              </a:solidFill>
              <a:latin typeface="メイリオ" panose="020B0604030504040204" pitchFamily="50" charset="-128"/>
              <a:ea typeface="メイリオ" panose="020B0604030504040204" pitchFamily="50" charset="-128"/>
            </a:endParaRPr>
          </a:p>
          <a:p>
            <a:pPr eaLnBrk="1" hangingPunct="1">
              <a:spcBef>
                <a:spcPct val="0"/>
              </a:spcBef>
              <a:spcAft>
                <a:spcPct val="0"/>
              </a:spcAft>
              <a:buClrTx/>
              <a:buFontTx/>
              <a:buNone/>
            </a:pPr>
            <a:r>
              <a:rPr lang="ja-JP" altLang="en-US" sz="1200" b="1" dirty="0">
                <a:solidFill>
                  <a:srgbClr val="FF0000"/>
                </a:solidFill>
                <a:latin typeface="メイリオ" panose="020B0604030504040204" pitchFamily="50" charset="-128"/>
                <a:ea typeface="メイリオ" panose="020B0604030504040204" pitchFamily="50" charset="-128"/>
              </a:rPr>
              <a:t>　　　　必ず、マイナンバーの記載がないものを添付してください。</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コンテンツ プレースホルダー 2"/>
          <p:cNvSpPr txBox="1">
            <a:spLocks/>
          </p:cNvSpPr>
          <p:nvPr/>
        </p:nvSpPr>
        <p:spPr bwMode="auto">
          <a:xfrm>
            <a:off x="495109" y="2488382"/>
            <a:ext cx="88169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Tx/>
              <a:buSzPct val="80000"/>
              <a:buFont typeface="Wingdings" pitchFamily="2" charset="2"/>
              <a:buChar char="l"/>
            </a:pPr>
            <a:r>
              <a:rPr lang="ja-JP" altLang="en-US" sz="1800" dirty="0">
                <a:solidFill>
                  <a:schemeClr val="tx1">
                    <a:lumMod val="95000"/>
                    <a:lumOff val="5000"/>
                  </a:schemeClr>
                </a:solidFill>
                <a:latin typeface="メイリオ" pitchFamily="50" charset="-128"/>
                <a:ea typeface="メイリオ" pitchFamily="50" charset="-128"/>
                <a:cs typeface="メイリオ" pitchFamily="50" charset="-128"/>
              </a:rPr>
              <a:t>奨学金に関する説明会には出席し、書類の</a:t>
            </a:r>
            <a:r>
              <a:rPr lang="ja-JP" altLang="en-US" sz="1800" b="1" dirty="0">
                <a:solidFill>
                  <a:schemeClr val="tx1">
                    <a:lumMod val="95000"/>
                    <a:lumOff val="5000"/>
                  </a:schemeClr>
                </a:solidFill>
                <a:latin typeface="メイリオ" pitchFamily="50" charset="-128"/>
                <a:ea typeface="メイリオ" pitchFamily="50" charset="-128"/>
                <a:cs typeface="メイリオ" pitchFamily="50" charset="-128"/>
              </a:rPr>
              <a:t>提出期限は守ってください。</a:t>
            </a:r>
            <a:endParaRPr lang="en-US" altLang="ja-JP" sz="1800" b="1" dirty="0">
              <a:solidFill>
                <a:schemeClr val="tx1">
                  <a:lumMod val="95000"/>
                  <a:lumOff val="5000"/>
                </a:schemeClr>
              </a:solidFill>
              <a:latin typeface="メイリオ" pitchFamily="50" charset="-128"/>
              <a:ea typeface="メイリオ" pitchFamily="50" charset="-128"/>
              <a:cs typeface="メイリオ" pitchFamily="50" charset="-128"/>
            </a:endParaRPr>
          </a:p>
        </p:txBody>
      </p:sp>
      <p:sp>
        <p:nvSpPr>
          <p:cNvPr id="46083" name="コンテンツ プレースホルダー 2"/>
          <p:cNvSpPr txBox="1">
            <a:spLocks/>
          </p:cNvSpPr>
          <p:nvPr/>
        </p:nvSpPr>
        <p:spPr bwMode="auto">
          <a:xfrm>
            <a:off x="495109" y="3311203"/>
            <a:ext cx="8421761"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chemeClr val="tx1"/>
              </a:buClr>
              <a:buSzPct val="80000"/>
              <a:buFont typeface="Wingdings" pitchFamily="2" charset="2"/>
              <a:buChar char="l"/>
            </a:pPr>
            <a:r>
              <a:rPr lang="ja-JP" altLang="en-US" sz="1800" b="1" dirty="0">
                <a:latin typeface="Trebuchet MS" pitchFamily="34" charset="0"/>
                <a:ea typeface="メイリオ" pitchFamily="50" charset="-128"/>
                <a:cs typeface="メイリオ" pitchFamily="50" charset="-128"/>
              </a:rPr>
              <a:t>休学・退学・留学等の場合は、奨学金担当窓口に届け出てください。</a:t>
            </a:r>
            <a:endParaRPr lang="en-US" altLang="ja-JP" sz="1800" b="1" dirty="0">
              <a:latin typeface="Trebuchet MS" pitchFamily="34" charset="0"/>
              <a:ea typeface="メイリオ" pitchFamily="50" charset="-128"/>
              <a:cs typeface="メイリオ" pitchFamily="50" charset="-128"/>
            </a:endParaRPr>
          </a:p>
        </p:txBody>
      </p:sp>
      <p:sp>
        <p:nvSpPr>
          <p:cNvPr id="46084" name="コンテンツ プレースホルダー 2"/>
          <p:cNvSpPr txBox="1">
            <a:spLocks/>
          </p:cNvSpPr>
          <p:nvPr/>
        </p:nvSpPr>
        <p:spPr bwMode="auto">
          <a:xfrm>
            <a:off x="504678" y="1268760"/>
            <a:ext cx="83486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Tx/>
              <a:buSzPct val="80000"/>
              <a:buFont typeface="Wingdings" pitchFamily="2" charset="2"/>
              <a:buChar char="l"/>
            </a:pPr>
            <a:r>
              <a:rPr lang="ja-JP" altLang="en-US" sz="1800" b="1" dirty="0">
                <a:latin typeface="Trebuchet MS" pitchFamily="34" charset="0"/>
                <a:ea typeface="メイリオ" pitchFamily="50" charset="-128"/>
                <a:cs typeface="メイリオ" pitchFamily="50" charset="-128"/>
              </a:rPr>
              <a:t>毎月、奨学金の振込みを確認</a:t>
            </a:r>
            <a:r>
              <a:rPr lang="ja-JP" altLang="en-US" sz="1800" dirty="0">
                <a:latin typeface="Trebuchet MS" pitchFamily="34" charset="0"/>
                <a:ea typeface="メイリオ" pitchFamily="50" charset="-128"/>
                <a:cs typeface="メイリオ" pitchFamily="50" charset="-128"/>
              </a:rPr>
              <a:t>するため、振込口座の通帳に記帳してください。</a:t>
            </a:r>
            <a:endParaRPr lang="ja-JP" altLang="en-US" sz="1800" dirty="0">
              <a:latin typeface="HGSｺﾞｼｯｸE" pitchFamily="50" charset="-128"/>
              <a:ea typeface="HGSｺﾞｼｯｸE" pitchFamily="50" charset="-128"/>
              <a:cs typeface="メイリオ" pitchFamily="50" charset="-128"/>
            </a:endParaRPr>
          </a:p>
        </p:txBody>
      </p:sp>
      <p:sp>
        <p:nvSpPr>
          <p:cNvPr id="46085" name="コンテンツ プレースホルダー 2"/>
          <p:cNvSpPr txBox="1">
            <a:spLocks/>
          </p:cNvSpPr>
          <p:nvPr/>
        </p:nvSpPr>
        <p:spPr bwMode="auto">
          <a:xfrm>
            <a:off x="496308" y="2879155"/>
            <a:ext cx="79168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Tx/>
              <a:buSzPct val="80000"/>
              <a:buFont typeface="Wingdings" pitchFamily="2" charset="2"/>
              <a:buChar char="l"/>
            </a:pPr>
            <a:r>
              <a:rPr lang="ja-JP" altLang="en-US" sz="1800" b="1" dirty="0">
                <a:latin typeface="メイリオ" pitchFamily="50" charset="-128"/>
                <a:ea typeface="メイリオ" pitchFamily="50" charset="-128"/>
                <a:cs typeface="メイリオ" pitchFamily="50" charset="-128"/>
              </a:rPr>
              <a:t>借りすぎに注意してください。</a:t>
            </a:r>
            <a:endParaRPr lang="en-US" altLang="ja-JP" sz="1800" b="1" dirty="0">
              <a:latin typeface="メイリオ" pitchFamily="50" charset="-128"/>
              <a:ea typeface="メイリオ" pitchFamily="50" charset="-128"/>
              <a:cs typeface="メイリオ" pitchFamily="50" charset="-128"/>
            </a:endParaRPr>
          </a:p>
        </p:txBody>
      </p:sp>
      <p:sp>
        <p:nvSpPr>
          <p:cNvPr id="46086" name="コンテンツ プレースホルダー 2"/>
          <p:cNvSpPr txBox="1">
            <a:spLocks/>
          </p:cNvSpPr>
          <p:nvPr/>
        </p:nvSpPr>
        <p:spPr bwMode="auto">
          <a:xfrm>
            <a:off x="539551" y="6179190"/>
            <a:ext cx="8104188" cy="35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lnSpc>
                <a:spcPts val="1600"/>
              </a:lnSpc>
              <a:spcBef>
                <a:spcPts val="1000"/>
              </a:spcBef>
              <a:spcAft>
                <a:spcPct val="0"/>
              </a:spcAft>
              <a:buClr>
                <a:srgbClr val="FC0128"/>
              </a:buClr>
              <a:buSzPct val="80000"/>
              <a:buFontTx/>
              <a:buNone/>
            </a:pPr>
            <a:r>
              <a:rPr lang="ja-JP" altLang="en-US" sz="2000" b="1" dirty="0">
                <a:solidFill>
                  <a:srgbClr val="0000FF"/>
                </a:solidFill>
                <a:latin typeface="メイリオ" pitchFamily="50" charset="-128"/>
                <a:ea typeface="メイリオ" pitchFamily="50" charset="-128"/>
                <a:cs typeface="メイリオ" pitchFamily="50" charset="-128"/>
              </a:rPr>
              <a:t>奨学生の自覚をもって、これから充実した学生生活を送ってください。</a:t>
            </a:r>
            <a:endParaRPr lang="en-US" altLang="ja-JP" sz="2000" b="1" dirty="0">
              <a:solidFill>
                <a:srgbClr val="0000FF"/>
              </a:solidFill>
              <a:latin typeface="メイリオ" pitchFamily="50" charset="-128"/>
              <a:ea typeface="メイリオ" pitchFamily="50" charset="-128"/>
              <a:cs typeface="メイリオ" pitchFamily="50" charset="-128"/>
            </a:endParaRPr>
          </a:p>
        </p:txBody>
      </p:sp>
      <p:sp>
        <p:nvSpPr>
          <p:cNvPr id="46087" name="Rectangle 1028"/>
          <p:cNvSpPr>
            <a:spLocks noChangeArrowheads="1"/>
          </p:cNvSpPr>
          <p:nvPr/>
        </p:nvSpPr>
        <p:spPr bwMode="auto">
          <a:xfrm>
            <a:off x="179388" y="188913"/>
            <a:ext cx="6905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奨学生として採用されたみなさんへ</a:t>
            </a:r>
          </a:p>
        </p:txBody>
      </p:sp>
      <p:sp>
        <p:nvSpPr>
          <p:cNvPr id="46088" name="コンテンツ プレースホルダー 2"/>
          <p:cNvSpPr txBox="1">
            <a:spLocks/>
          </p:cNvSpPr>
          <p:nvPr/>
        </p:nvSpPr>
        <p:spPr bwMode="auto">
          <a:xfrm>
            <a:off x="633473" y="1721123"/>
            <a:ext cx="8280921"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Tx/>
              <a:buNone/>
            </a:pPr>
            <a:r>
              <a:rPr lang="en-US" altLang="ja-JP" dirty="0">
                <a:solidFill>
                  <a:schemeClr val="tx1">
                    <a:lumMod val="95000"/>
                    <a:lumOff val="5000"/>
                  </a:schemeClr>
                </a:solidFill>
                <a:latin typeface="メイリオ" pitchFamily="50" charset="-128"/>
                <a:ea typeface="メイリオ" pitchFamily="50" charset="-128"/>
                <a:cs typeface="メイリオ" pitchFamily="50" charset="-128"/>
              </a:rPr>
              <a:t>※</a:t>
            </a:r>
            <a:r>
              <a:rPr lang="ja-JP" altLang="en-US" dirty="0">
                <a:latin typeface="メイリオ" pitchFamily="50" charset="-128"/>
                <a:ea typeface="メイリオ" pitchFamily="50" charset="-128"/>
                <a:cs typeface="メイリオ" pitchFamily="50" charset="-128"/>
              </a:rPr>
              <a:t>振込日は、</a:t>
            </a:r>
            <a:r>
              <a:rPr lang="ja-JP" altLang="en-US" dirty="0">
                <a:solidFill>
                  <a:schemeClr val="tx1">
                    <a:lumMod val="95000"/>
                    <a:lumOff val="5000"/>
                  </a:schemeClr>
                </a:solidFill>
                <a:latin typeface="メイリオ" pitchFamily="50" charset="-128"/>
                <a:ea typeface="メイリオ" pitchFamily="50" charset="-128"/>
                <a:cs typeface="メイリオ" pitchFamily="50" charset="-128"/>
              </a:rPr>
              <a:t>４月と５月を除き、毎月</a:t>
            </a:r>
            <a:r>
              <a:rPr lang="en-US" altLang="ja-JP" dirty="0">
                <a:solidFill>
                  <a:schemeClr val="tx1">
                    <a:lumMod val="95000"/>
                    <a:lumOff val="5000"/>
                  </a:schemeClr>
                </a:solidFill>
                <a:latin typeface="メイリオ" pitchFamily="50" charset="-128"/>
                <a:ea typeface="メイリオ" pitchFamily="50" charset="-128"/>
                <a:cs typeface="メイリオ" pitchFamily="50" charset="-128"/>
              </a:rPr>
              <a:t>11</a:t>
            </a:r>
            <a:r>
              <a:rPr lang="ja-JP" altLang="en-US" dirty="0">
                <a:solidFill>
                  <a:schemeClr val="tx1">
                    <a:lumMod val="95000"/>
                    <a:lumOff val="5000"/>
                  </a:schemeClr>
                </a:solidFill>
                <a:latin typeface="メイリオ" pitchFamily="50" charset="-128"/>
                <a:ea typeface="メイリオ" pitchFamily="50" charset="-128"/>
                <a:cs typeface="メイリオ" pitchFamily="50" charset="-128"/>
              </a:rPr>
              <a:t>日ですが、土曜・日曜・祝日の場合はその前営業日です。</a:t>
            </a:r>
            <a:endParaRPr lang="en-US" altLang="ja-JP" dirty="0">
              <a:solidFill>
                <a:schemeClr val="tx1">
                  <a:lumMod val="95000"/>
                  <a:lumOff val="5000"/>
                </a:schemeClr>
              </a:solidFill>
              <a:latin typeface="メイリオ" pitchFamily="50" charset="-128"/>
              <a:ea typeface="メイリオ" pitchFamily="50" charset="-128"/>
              <a:cs typeface="メイリオ" pitchFamily="50" charset="-128"/>
            </a:endParaRPr>
          </a:p>
        </p:txBody>
      </p:sp>
      <p:sp>
        <p:nvSpPr>
          <p:cNvPr id="46089" name="コンテンツ プレースホルダー 2"/>
          <p:cNvSpPr txBox="1">
            <a:spLocks/>
          </p:cNvSpPr>
          <p:nvPr/>
        </p:nvSpPr>
        <p:spPr bwMode="auto">
          <a:xfrm>
            <a:off x="561778" y="4752888"/>
            <a:ext cx="8093075" cy="1268400"/>
          </a:xfrm>
          <a:prstGeom prst="rect">
            <a:avLst/>
          </a:prstGeom>
          <a:solidFill>
            <a:srgbClr val="FFFFCC"/>
          </a:solidFill>
          <a:ln w="3175">
            <a:solidFill>
              <a:schemeClr val="tx1"/>
            </a:solidFill>
            <a:miter lim="800000"/>
            <a:headEnd/>
            <a:tailEnd/>
          </a:ln>
        </p:spPr>
        <p:txBody>
          <a:bodyPr anchor="b"/>
          <a:lstStyle>
            <a:lvl1pPr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
                <a:srgbClr val="FC0128"/>
              </a:buClr>
              <a:buSzPct val="80000"/>
              <a:buFontTx/>
              <a:buNone/>
            </a:pPr>
            <a:r>
              <a:rPr lang="ja-JP" altLang="en-US" sz="2000" b="1" dirty="0">
                <a:latin typeface="Trebuchet MS" pitchFamily="34" charset="0"/>
                <a:ea typeface="メイリオ" pitchFamily="50" charset="-128"/>
                <a:cs typeface="メイリオ" pitchFamily="50" charset="-128"/>
              </a:rPr>
              <a:t>日本学生支援機構の奨学金は国が実施する</a:t>
            </a:r>
            <a:r>
              <a:rPr lang="ja-JP" altLang="en-US" sz="2000" b="1" dirty="0">
                <a:solidFill>
                  <a:srgbClr val="FF0000"/>
                </a:solidFill>
                <a:latin typeface="Trebuchet MS" pitchFamily="34" charset="0"/>
                <a:ea typeface="メイリオ" pitchFamily="50" charset="-128"/>
                <a:cs typeface="メイリオ" pitchFamily="50" charset="-128"/>
              </a:rPr>
              <a:t>貸与型の奨学金</a:t>
            </a:r>
            <a:r>
              <a:rPr lang="ja-JP" altLang="en-US" sz="2000" b="1" dirty="0">
                <a:latin typeface="Trebuchet MS" pitchFamily="34" charset="0"/>
                <a:ea typeface="メイリオ" pitchFamily="50" charset="-128"/>
                <a:cs typeface="メイリオ" pitchFamily="50" charset="-128"/>
              </a:rPr>
              <a:t>です。</a:t>
            </a:r>
            <a:endParaRPr lang="en-US" altLang="ja-JP" sz="2000" b="1" dirty="0">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FontTx/>
              <a:buNone/>
            </a:pPr>
            <a:r>
              <a:rPr lang="ja-JP" altLang="en-US" sz="2000" b="1" dirty="0">
                <a:latin typeface="Trebuchet MS" pitchFamily="34" charset="0"/>
                <a:ea typeface="メイリオ" pitchFamily="50" charset="-128"/>
                <a:cs typeface="メイリオ" pitchFamily="50" charset="-128"/>
              </a:rPr>
              <a:t>卒業後は、</a:t>
            </a:r>
            <a:r>
              <a:rPr lang="ja-JP" altLang="en-US" sz="2000" b="1" dirty="0">
                <a:solidFill>
                  <a:srgbClr val="FF0000"/>
                </a:solidFill>
                <a:latin typeface="Trebuchet MS" pitchFamily="34" charset="0"/>
                <a:ea typeface="メイリオ" pitchFamily="50" charset="-128"/>
                <a:cs typeface="メイリオ" pitchFamily="50" charset="-128"/>
              </a:rPr>
              <a:t>あなたが</a:t>
            </a:r>
            <a:r>
              <a:rPr lang="ja-JP" altLang="en-US" sz="2000" b="1" dirty="0">
                <a:latin typeface="Trebuchet MS" pitchFamily="34" charset="0"/>
                <a:ea typeface="メイリオ" pitchFamily="50" charset="-128"/>
                <a:cs typeface="メイリオ" pitchFamily="50" charset="-128"/>
              </a:rPr>
              <a:t>責任をもって</a:t>
            </a:r>
            <a:r>
              <a:rPr lang="ja-JP" altLang="en-US" sz="2000" b="1" dirty="0">
                <a:solidFill>
                  <a:srgbClr val="FF0000"/>
                </a:solidFill>
                <a:latin typeface="Trebuchet MS" pitchFamily="34" charset="0"/>
                <a:ea typeface="メイリオ" pitchFamily="50" charset="-128"/>
                <a:cs typeface="メイリオ" pitchFamily="50" charset="-128"/>
              </a:rPr>
              <a:t>返還</a:t>
            </a:r>
            <a:r>
              <a:rPr lang="ja-JP" altLang="en-US" sz="2000" b="1" dirty="0">
                <a:latin typeface="Trebuchet MS" pitchFamily="34" charset="0"/>
                <a:ea typeface="メイリオ" pitchFamily="50" charset="-128"/>
                <a:cs typeface="メイリオ" pitchFamily="50" charset="-128"/>
              </a:rPr>
              <a:t>しなければいけません。</a:t>
            </a:r>
            <a:endParaRPr lang="en-US" altLang="ja-JP" sz="2000" b="1" dirty="0">
              <a:latin typeface="Trebuchet MS" pitchFamily="34" charset="0"/>
              <a:ea typeface="メイリオ" pitchFamily="50" charset="-128"/>
              <a:cs typeface="メイリオ" pitchFamily="50" charset="-128"/>
            </a:endParaRPr>
          </a:p>
          <a:p>
            <a:pPr eaLnBrk="1" hangingPunct="1">
              <a:spcBef>
                <a:spcPts val="1000"/>
              </a:spcBef>
              <a:spcAft>
                <a:spcPct val="0"/>
              </a:spcAft>
              <a:buClr>
                <a:srgbClr val="FC0128"/>
              </a:buClr>
              <a:buSzPct val="80000"/>
              <a:buFontTx/>
              <a:buNone/>
            </a:pPr>
            <a:r>
              <a:rPr lang="en-US" altLang="ja-JP" dirty="0">
                <a:latin typeface="Trebuchet MS" pitchFamily="34" charset="0"/>
                <a:ea typeface="メイリオ" pitchFamily="50" charset="-128"/>
                <a:cs typeface="メイリオ" pitchFamily="50" charset="-128"/>
              </a:rPr>
              <a:t>※</a:t>
            </a:r>
            <a:r>
              <a:rPr lang="ja-JP" altLang="en-US" dirty="0">
                <a:latin typeface="Trebuchet MS" pitchFamily="34" charset="0"/>
                <a:ea typeface="メイリオ" pitchFamily="50" charset="-128"/>
                <a:cs typeface="メイリオ" pitchFamily="50" charset="-128"/>
              </a:rPr>
              <a:t>ただし、返還が困難な人を対象として、救済制度が設けられています（</a:t>
            </a:r>
            <a:r>
              <a:rPr lang="en-US" altLang="ja-JP" dirty="0">
                <a:latin typeface="Trebuchet MS" pitchFamily="34" charset="0"/>
                <a:ea typeface="メイリオ" pitchFamily="50" charset="-128"/>
                <a:cs typeface="メイリオ" pitchFamily="50" charset="-128"/>
              </a:rPr>
              <a:t>Page.10</a:t>
            </a:r>
            <a:r>
              <a:rPr lang="ja-JP" altLang="en-US" dirty="0">
                <a:latin typeface="Trebuchet MS" pitchFamily="34" charset="0"/>
                <a:ea typeface="メイリオ" pitchFamily="50" charset="-128"/>
                <a:cs typeface="メイリオ" pitchFamily="50" charset="-128"/>
              </a:rPr>
              <a:t>）。</a:t>
            </a:r>
          </a:p>
        </p:txBody>
      </p:sp>
      <p:sp>
        <p:nvSpPr>
          <p:cNvPr id="10" name="コンテンツ プレースホルダー 2"/>
          <p:cNvSpPr txBox="1">
            <a:spLocks/>
          </p:cNvSpPr>
          <p:nvPr/>
        </p:nvSpPr>
        <p:spPr bwMode="auto">
          <a:xfrm>
            <a:off x="504678" y="3727787"/>
            <a:ext cx="8348662" cy="99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ts val="1000"/>
              </a:spcBef>
              <a:spcAft>
                <a:spcPct val="0"/>
              </a:spcAft>
              <a:buClrTx/>
              <a:buSzPct val="80000"/>
              <a:buFont typeface="Wingdings" panose="05000000000000000000" pitchFamily="2" charset="2"/>
              <a:buChar char="l"/>
            </a:pPr>
            <a:r>
              <a:rPr lang="ja-JP" altLang="en-US" sz="1800" b="1" dirty="0">
                <a:latin typeface="Trebuchet MS" pitchFamily="34" charset="0"/>
                <a:ea typeface="メイリオ" pitchFamily="50" charset="-128"/>
                <a:cs typeface="メイリオ" pitchFamily="50" charset="-128"/>
              </a:rPr>
              <a:t>高等教育の修学支援新制度（給付奨学金及び授業料等減免）と第一種奨学金（貸与）を併せて利用する場合は、第一種奨学金の貸与月額が自動的に調整され、減額または０円となる場合もあります。⇒「併給調整」</a:t>
            </a:r>
            <a:endParaRPr lang="en-US" altLang="ja-JP" sz="1800" b="1" dirty="0">
              <a:latin typeface="Trebuchet MS" pitchFamily="34" charset="0"/>
              <a:ea typeface="メイリオ" pitchFamily="50" charset="-128"/>
              <a:cs typeface="メイリオ" pitchFamily="50" charset="-128"/>
            </a:endParaRPr>
          </a:p>
        </p:txBody>
      </p:sp>
      <p:pic>
        <p:nvPicPr>
          <p:cNvPr id="11"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0862" y="904082"/>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4"/>
          <p:cNvSpPr txBox="1">
            <a:spLocks noChangeArrowheads="1"/>
          </p:cNvSpPr>
          <p:nvPr/>
        </p:nvSpPr>
        <p:spPr bwMode="auto">
          <a:xfrm>
            <a:off x="5854562" y="876450"/>
            <a:ext cx="305983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None/>
            </a:pPr>
            <a:r>
              <a:rPr lang="ja-JP" altLang="en-US" sz="1200" b="1" dirty="0">
                <a:latin typeface="メイリオ" panose="020B0604030504040204" pitchFamily="50" charset="-128"/>
                <a:ea typeface="メイリオ" panose="020B0604030504040204" pitchFamily="50" charset="-128"/>
              </a:rPr>
              <a:t>貸与奨学生のしおり</a:t>
            </a:r>
            <a:br>
              <a:rPr lang="en-US" altLang="ja-JP" sz="1200" b="1" dirty="0">
                <a:latin typeface="メイリオ" panose="020B0604030504040204" pitchFamily="50" charset="-128"/>
                <a:ea typeface="メイリオ" panose="020B0604030504040204" pitchFamily="50" charset="-128"/>
              </a:rPr>
            </a:br>
            <a:r>
              <a:rPr lang="ja-JP" altLang="en-US" sz="1200" b="1" dirty="0">
                <a:latin typeface="メイリオ" panose="020B0604030504040204" pitchFamily="50" charset="-128"/>
                <a:ea typeface="メイリオ" panose="020B0604030504040204" pitchFamily="50" charset="-128"/>
              </a:rPr>
              <a:t>（全体版）</a:t>
            </a:r>
            <a:r>
              <a:rPr lang="en-US" altLang="ja-JP" sz="1200" b="1" dirty="0">
                <a:latin typeface="メイリオ" panose="020B0604030504040204" pitchFamily="50" charset="-128"/>
                <a:ea typeface="メイリオ" panose="020B0604030504040204" pitchFamily="50" charset="-128"/>
              </a:rPr>
              <a:t>4</a:t>
            </a:r>
            <a:r>
              <a:rPr lang="ja-JP" altLang="en-US"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5</a:t>
            </a:r>
            <a:r>
              <a:rPr lang="ja-JP" altLang="en-US" sz="1200" b="1" dirty="0">
                <a:latin typeface="メイリオ" panose="020B0604030504040204" pitchFamily="50" charset="-128"/>
                <a:ea typeface="メイリオ" panose="020B0604030504040204" pitchFamily="50" charset="-128"/>
              </a:rPr>
              <a:t>ページ</a:t>
            </a:r>
            <a:endParaRPr lang="en-US" altLang="ja-JP" sz="1200" b="1"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1A2574CF-F132-50C5-1218-2F5EA470B3A0}"/>
              </a:ext>
            </a:extLst>
          </p:cNvPr>
          <p:cNvSpPr txBox="1">
            <a:spLocks/>
          </p:cNvSpPr>
          <p:nvPr/>
        </p:nvSpPr>
        <p:spPr bwMode="auto">
          <a:xfrm>
            <a:off x="620490" y="2021763"/>
            <a:ext cx="8436503" cy="4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lnSpc>
                <a:spcPts val="1680"/>
              </a:lnSpc>
              <a:spcBef>
                <a:spcPts val="0"/>
              </a:spcBef>
              <a:spcAft>
                <a:spcPct val="0"/>
              </a:spcAft>
              <a:buClr>
                <a:srgbClr val="FC0128"/>
              </a:buClr>
              <a:buSzPct val="80000"/>
              <a:buFontTx/>
              <a:buNone/>
            </a:pPr>
            <a:r>
              <a:rPr lang="en-US" altLang="ja-JP" dirty="0">
                <a:latin typeface="メイリオ" pitchFamily="50" charset="-128"/>
                <a:ea typeface="メイリオ" pitchFamily="50" charset="-128"/>
                <a:cs typeface="メイリオ" pitchFamily="50" charset="-128"/>
              </a:rPr>
              <a:t>※ </a:t>
            </a:r>
            <a:r>
              <a:rPr lang="ja-JP" altLang="en-US" dirty="0">
                <a:latin typeface="メイリオ" pitchFamily="50" charset="-128"/>
                <a:ea typeface="メイリオ" pitchFamily="50" charset="-128"/>
                <a:cs typeface="メイリオ" pitchFamily="50" charset="-128"/>
              </a:rPr>
              <a:t>複数の種別の奨学金を受けていて、いずれの奨学金の振込口座も同一の場合、合算した金額を振り</a:t>
            </a:r>
            <a:endParaRPr lang="en-US" altLang="ja-JP" dirty="0">
              <a:latin typeface="メイリオ" pitchFamily="50" charset="-128"/>
              <a:ea typeface="メイリオ" pitchFamily="50" charset="-128"/>
              <a:cs typeface="メイリオ" pitchFamily="50" charset="-128"/>
            </a:endParaRPr>
          </a:p>
          <a:p>
            <a:pPr eaLnBrk="1" hangingPunct="1">
              <a:lnSpc>
                <a:spcPts val="1680"/>
              </a:lnSpc>
              <a:spcBef>
                <a:spcPts val="0"/>
              </a:spcBef>
              <a:spcAft>
                <a:spcPct val="0"/>
              </a:spcAft>
              <a:buClr>
                <a:srgbClr val="FC0128"/>
              </a:buClr>
              <a:buSzPct val="80000"/>
              <a:buFontTx/>
              <a:buNone/>
            </a:pPr>
            <a:r>
              <a:rPr lang="en-US" altLang="ja-JP" dirty="0">
                <a:latin typeface="メイリオ" pitchFamily="50" charset="-128"/>
                <a:ea typeface="メイリオ" pitchFamily="50" charset="-128"/>
                <a:cs typeface="メイリオ" pitchFamily="50" charset="-128"/>
              </a:rPr>
              <a:t>    </a:t>
            </a:r>
            <a:r>
              <a:rPr lang="ja-JP" altLang="en-US" dirty="0">
                <a:latin typeface="メイリオ" pitchFamily="50" charset="-128"/>
                <a:ea typeface="メイリオ" pitchFamily="50" charset="-128"/>
                <a:cs typeface="メイリオ" pitchFamily="50" charset="-128"/>
              </a:rPr>
              <a:t>込みます。奨学金種別ごとの振込金額の内訳は、スカラネット・パーソナルにてご確認ください。</a:t>
            </a:r>
            <a:endParaRPr lang="en-US" altLang="ja-JP" dirty="0">
              <a:latin typeface="メイリオ" pitchFamily="50" charset="-128"/>
              <a:ea typeface="メイリオ" pitchFamily="50" charset="-128"/>
              <a:cs typeface="メイリオ"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タイトル 1"/>
          <p:cNvSpPr>
            <a:spLocks noGrp="1"/>
          </p:cNvSpPr>
          <p:nvPr>
            <p:ph type="title" idx="4294967295"/>
          </p:nvPr>
        </p:nvSpPr>
        <p:spPr>
          <a:xfrm>
            <a:off x="141288" y="115888"/>
            <a:ext cx="7385050" cy="457200"/>
          </a:xfrm>
        </p:spPr>
        <p:txBody>
          <a:bodyPr lIns="91440" tIns="45720" rIns="91440" bIns="45720" anchor="t"/>
          <a:lstStyle/>
          <a:p>
            <a:r>
              <a:rPr lang="ja-JP" altLang="en-US" sz="3000" dirty="0">
                <a:latin typeface="メイリオ" panose="020B0604030504040204" pitchFamily="50" charset="-128"/>
                <a:ea typeface="メイリオ" panose="020B0604030504040204" pitchFamily="50" charset="-128"/>
              </a:rPr>
              <a:t> 奨学生としての心構え</a:t>
            </a:r>
          </a:p>
        </p:txBody>
      </p:sp>
      <p:pic>
        <p:nvPicPr>
          <p:cNvPr id="10245"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6452" y="834576"/>
            <a:ext cx="39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44"/>
          <p:cNvSpPr txBox="1">
            <a:spLocks noChangeArrowheads="1"/>
          </p:cNvSpPr>
          <p:nvPr/>
        </p:nvSpPr>
        <p:spPr bwMode="auto">
          <a:xfrm>
            <a:off x="5940152" y="851842"/>
            <a:ext cx="2918334"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latin typeface="Meiryo UI" panose="020B0604030504040204" pitchFamily="50" charset="-128"/>
                <a:ea typeface="Meiryo UI" panose="020B0604030504040204" pitchFamily="50" charset="-128"/>
              </a:rPr>
              <a:t>貸与奨学生のしおり</a:t>
            </a:r>
            <a:br>
              <a:rPr lang="en-US" altLang="ja-JP" sz="1200" b="1" dirty="0">
                <a:latin typeface="Meiryo UI" panose="020B0604030504040204" pitchFamily="50" charset="-128"/>
                <a:ea typeface="Meiryo UI" panose="020B0604030504040204" pitchFamily="50" charset="-128"/>
              </a:rPr>
            </a:br>
            <a:r>
              <a:rPr lang="ja-JP" altLang="en-US" sz="1200" b="1" dirty="0">
                <a:latin typeface="Meiryo UI" panose="020B0604030504040204" pitchFamily="50" charset="-128"/>
                <a:ea typeface="Meiryo UI" panose="020B0604030504040204" pitchFamily="50" charset="-128"/>
              </a:rPr>
              <a:t>（全体版）</a:t>
            </a:r>
            <a:r>
              <a:rPr lang="en-US" altLang="ja-JP" sz="1200" b="1" dirty="0">
                <a:latin typeface="Meiryo UI" panose="020B0604030504040204" pitchFamily="50" charset="-128"/>
                <a:ea typeface="Meiryo UI" panose="020B0604030504040204" pitchFamily="50" charset="-128"/>
              </a:rPr>
              <a:t>5</a:t>
            </a:r>
            <a:r>
              <a:rPr lang="ja-JP" altLang="en-US" sz="1200" b="1" dirty="0">
                <a:latin typeface="Meiryo UI" panose="020B0604030504040204" pitchFamily="50" charset="-128"/>
                <a:ea typeface="Meiryo UI" panose="020B0604030504040204" pitchFamily="50" charset="-128"/>
              </a:rPr>
              <a:t>ページ</a:t>
            </a:r>
            <a:endParaRPr lang="en-US" altLang="ja-JP" sz="1200" b="1" dirty="0">
              <a:latin typeface="Meiryo UI" panose="020B0604030504040204" pitchFamily="50" charset="-128"/>
              <a:ea typeface="Meiryo UI" panose="020B0604030504040204" pitchFamily="50" charset="-128"/>
            </a:endParaRPr>
          </a:p>
        </p:txBody>
      </p:sp>
      <p:sp>
        <p:nvSpPr>
          <p:cNvPr id="6" name="コンテンツ プレースホルダー 2"/>
          <p:cNvSpPr txBox="1">
            <a:spLocks/>
          </p:cNvSpPr>
          <p:nvPr/>
        </p:nvSpPr>
        <p:spPr bwMode="auto">
          <a:xfrm>
            <a:off x="251520" y="1592262"/>
            <a:ext cx="8640960" cy="4789066"/>
          </a:xfrm>
          <a:prstGeom prst="rect">
            <a:avLst/>
          </a:prstGeom>
          <a:solidFill>
            <a:srgbClr val="FFFF99"/>
          </a:solidFill>
          <a:ln w="9525">
            <a:solidFill>
              <a:srgbClr val="FFFFCC"/>
            </a:solidFill>
            <a:miter lim="800000"/>
            <a:headEnd/>
            <a:tailEnd/>
          </a:ln>
        </p:spPr>
        <p:txBody>
          <a:bodyPr/>
          <a:lstStyle>
            <a:lvl1pPr marL="342900" indent="-34290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marL="0" indent="0" eaLnBrk="1" hangingPunct="1">
              <a:lnSpc>
                <a:spcPct val="150000"/>
              </a:lnSpc>
              <a:spcBef>
                <a:spcPts val="1000"/>
              </a:spcBef>
              <a:spcAft>
                <a:spcPct val="0"/>
              </a:spcAft>
              <a:buClrTx/>
              <a:buSzPct val="80000"/>
              <a:buNone/>
              <a:defRPr/>
            </a:pPr>
            <a:r>
              <a:rPr lang="ja-JP" altLang="en-US" sz="3000" b="1" dirty="0">
                <a:latin typeface="Trebuchet MS" pitchFamily="34" charset="0"/>
                <a:ea typeface="メイリオ" pitchFamily="50" charset="-128"/>
                <a:cs typeface="メイリオ" pitchFamily="50" charset="-128"/>
              </a:rPr>
              <a:t>（１）奨学金制度について、十分に理解して</a:t>
            </a:r>
            <a:br>
              <a:rPr lang="en-US" altLang="ja-JP" sz="3000" b="1" dirty="0">
                <a:latin typeface="Trebuchet MS" pitchFamily="34" charset="0"/>
                <a:ea typeface="メイリオ" pitchFamily="50" charset="-128"/>
                <a:cs typeface="メイリオ" pitchFamily="50" charset="-128"/>
              </a:rPr>
            </a:br>
            <a:r>
              <a:rPr lang="ja-JP" altLang="en-US" sz="3000" b="1" dirty="0">
                <a:latin typeface="Trebuchet MS" pitchFamily="34" charset="0"/>
                <a:ea typeface="メイリオ" pitchFamily="50" charset="-128"/>
                <a:cs typeface="メイリオ" pitchFamily="50" charset="-128"/>
              </a:rPr>
              <a:t>　　　ください。</a:t>
            </a:r>
          </a:p>
          <a:p>
            <a:pPr marL="0" indent="0" eaLnBrk="1" hangingPunct="1">
              <a:lnSpc>
                <a:spcPct val="150000"/>
              </a:lnSpc>
              <a:spcBef>
                <a:spcPts val="1000"/>
              </a:spcBef>
              <a:spcAft>
                <a:spcPct val="0"/>
              </a:spcAft>
              <a:buClrTx/>
              <a:buSzPct val="80000"/>
              <a:buNone/>
              <a:defRPr/>
            </a:pPr>
            <a:r>
              <a:rPr lang="ja-JP" altLang="en-US" sz="3000" b="1" dirty="0">
                <a:latin typeface="Trebuchet MS" pitchFamily="34" charset="0"/>
                <a:ea typeface="メイリオ" pitchFamily="50" charset="-128"/>
                <a:cs typeface="メイリオ" pitchFamily="50" charset="-128"/>
              </a:rPr>
              <a:t>（２）貸与中の手続きは、学校の指示を守り</a:t>
            </a:r>
            <a:endParaRPr lang="en-US" altLang="ja-JP" sz="3000" b="1" dirty="0">
              <a:latin typeface="Trebuchet MS" pitchFamily="34" charset="0"/>
              <a:ea typeface="メイリオ" pitchFamily="50" charset="-128"/>
              <a:cs typeface="メイリオ" pitchFamily="50" charset="-128"/>
            </a:endParaRPr>
          </a:p>
          <a:p>
            <a:pPr marL="0" indent="0" eaLnBrk="1" hangingPunct="1">
              <a:lnSpc>
                <a:spcPct val="150000"/>
              </a:lnSpc>
              <a:spcBef>
                <a:spcPts val="1000"/>
              </a:spcBef>
              <a:spcAft>
                <a:spcPct val="0"/>
              </a:spcAft>
              <a:buClrTx/>
              <a:buSzPct val="80000"/>
              <a:buNone/>
              <a:defRPr/>
            </a:pPr>
            <a:r>
              <a:rPr lang="ja-JP" altLang="en-US" sz="3000" b="1" dirty="0">
                <a:latin typeface="Trebuchet MS" pitchFamily="34" charset="0"/>
                <a:ea typeface="メイリオ" pitchFamily="50" charset="-128"/>
                <a:cs typeface="メイリオ" pitchFamily="50" charset="-128"/>
              </a:rPr>
              <a:t>　　　期間内に行ってください。</a:t>
            </a:r>
          </a:p>
          <a:p>
            <a:pPr marL="0" indent="0" eaLnBrk="1" hangingPunct="1">
              <a:lnSpc>
                <a:spcPct val="150000"/>
              </a:lnSpc>
              <a:spcBef>
                <a:spcPts val="1000"/>
              </a:spcBef>
              <a:spcAft>
                <a:spcPct val="0"/>
              </a:spcAft>
              <a:buClrTx/>
              <a:buSzPct val="80000"/>
              <a:buNone/>
              <a:defRPr/>
            </a:pPr>
            <a:r>
              <a:rPr lang="ja-JP" altLang="en-US" sz="3000" b="1" dirty="0">
                <a:latin typeface="Trebuchet MS" pitchFamily="34" charset="0"/>
                <a:ea typeface="メイリオ" pitchFamily="50" charset="-128"/>
                <a:cs typeface="メイリオ" pitchFamily="50" charset="-128"/>
              </a:rPr>
              <a:t>（３）奨学生としての自覚と責任を持って、</a:t>
            </a:r>
            <a:br>
              <a:rPr lang="en-US" altLang="ja-JP" sz="3000" b="1" dirty="0">
                <a:latin typeface="Trebuchet MS" pitchFamily="34" charset="0"/>
                <a:ea typeface="メイリオ" pitchFamily="50" charset="-128"/>
                <a:cs typeface="メイリオ" pitchFamily="50" charset="-128"/>
              </a:rPr>
            </a:br>
            <a:r>
              <a:rPr lang="ja-JP" altLang="en-US" sz="3000" b="1" dirty="0">
                <a:latin typeface="Trebuchet MS" pitchFamily="34" charset="0"/>
                <a:ea typeface="メイリオ" pitchFamily="50" charset="-128"/>
                <a:cs typeface="メイリオ" pitchFamily="50" charset="-128"/>
              </a:rPr>
              <a:t>　　　勉学に励んでください。</a:t>
            </a:r>
            <a:endParaRPr lang="en-US" altLang="ja-JP" sz="3000" b="1" dirty="0">
              <a:latin typeface="Trebuchet MS" pitchFamily="34" charset="0"/>
              <a:ea typeface="メイリオ" pitchFamily="50" charset="-128"/>
              <a:cs typeface="メイリオ" pitchFamily="50" charset="-128"/>
            </a:endParaRPr>
          </a:p>
          <a:p>
            <a:pPr eaLnBrk="1" hangingPunct="1">
              <a:lnSpc>
                <a:spcPct val="150000"/>
              </a:lnSpc>
              <a:spcBef>
                <a:spcPts val="1000"/>
              </a:spcBef>
              <a:spcAft>
                <a:spcPct val="0"/>
              </a:spcAft>
              <a:buClrTx/>
              <a:buSzPct val="80000"/>
              <a:buFont typeface="Wingdings" pitchFamily="2" charset="2"/>
              <a:buChar char="l"/>
              <a:defRPr/>
            </a:pPr>
            <a:endParaRPr lang="en-US" altLang="ja-JP" sz="2200" b="1" dirty="0">
              <a:solidFill>
                <a:srgbClr val="FD0BF1"/>
              </a:solidFill>
              <a:latin typeface="Trebuchet MS" pitchFamily="34" charset="0"/>
              <a:ea typeface="メイリオ" pitchFamily="50" charset="-128"/>
              <a:cs typeface="メイリオ" pitchFamily="50" charset="-128"/>
            </a:endParaRPr>
          </a:p>
          <a:p>
            <a:pPr marL="0" indent="0" eaLnBrk="1" hangingPunct="1">
              <a:lnSpc>
                <a:spcPct val="150000"/>
              </a:lnSpc>
              <a:spcBef>
                <a:spcPts val="1000"/>
              </a:spcBef>
              <a:spcAft>
                <a:spcPct val="0"/>
              </a:spcAft>
              <a:buClrTx/>
              <a:buSzPct val="80000"/>
              <a:buFont typeface="Wingdings" pitchFamily="2" charset="2"/>
              <a:buNone/>
              <a:defRPr/>
            </a:pPr>
            <a:endParaRPr lang="en-US" altLang="ja-JP" sz="2200" b="1" dirty="0">
              <a:solidFill>
                <a:srgbClr val="FD0BF1"/>
              </a:solidFill>
              <a:latin typeface="Trebuchet MS" pitchFamily="34" charset="0"/>
              <a:ea typeface="メイリオ" pitchFamily="50" charset="-128"/>
              <a:cs typeface="メイリオ"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463" y="1628775"/>
            <a:ext cx="8820150" cy="3403600"/>
          </a:xfrm>
        </p:spPr>
        <p:txBody>
          <a:bodyPr/>
          <a:lstStyle/>
          <a:p>
            <a:pPr algn="ctr">
              <a:defRPr/>
            </a:pPr>
            <a:r>
              <a:rPr lang="ja-JP" altLang="ja-JP" kern="1200" dirty="0">
                <a:latin typeface="メイリオ" panose="020B0604030504040204" pitchFamily="50" charset="-128"/>
                <a:ea typeface="メイリオ" panose="020B0604030504040204" pitchFamily="50" charset="-128"/>
                <a:cs typeface="+mj-cs"/>
              </a:rPr>
              <a:t>知って</a:t>
            </a:r>
            <a:r>
              <a:rPr lang="ja-JP" altLang="en-US" kern="1200" dirty="0">
                <a:latin typeface="メイリオ" panose="020B0604030504040204" pitchFamily="50" charset="-128"/>
                <a:ea typeface="メイリオ" panose="020B0604030504040204" pitchFamily="50" charset="-128"/>
                <a:cs typeface="+mj-cs"/>
              </a:rPr>
              <a:t>ほしいこと</a:t>
            </a:r>
            <a:endParaRPr lang="ja-JP" altLang="ja-JP" dirty="0">
              <a:latin typeface="メイリオ" panose="020B0604030504040204" pitchFamily="50" charset="-128"/>
              <a:ea typeface="メイリオ" panose="020B0604030504040204" pitchFamily="50" charset="-128"/>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3" name="タイトル 3"/>
          <p:cNvSpPr>
            <a:spLocks noGrp="1"/>
          </p:cNvSpPr>
          <p:nvPr>
            <p:ph type="title"/>
          </p:nvPr>
        </p:nvSpPr>
        <p:spPr>
          <a:xfrm>
            <a:off x="107951" y="116433"/>
            <a:ext cx="6552282" cy="576263"/>
          </a:xfrm>
        </p:spPr>
        <p:txBody>
          <a:bodyPr/>
          <a:lstStyle/>
          <a:p>
            <a:r>
              <a:rPr lang="ja-JP" altLang="en-US" sz="2500" dirty="0">
                <a:latin typeface="メイリオ" pitchFamily="50" charset="-128"/>
                <a:ea typeface="メイリオ" pitchFamily="50" charset="-128"/>
                <a:cs typeface="メイリオ" pitchFamily="50" charset="-128"/>
              </a:rPr>
              <a:t> １．奨学金制度</a:t>
            </a:r>
          </a:p>
        </p:txBody>
      </p:sp>
      <p:sp>
        <p:nvSpPr>
          <p:cNvPr id="11" name="コンテンツ プレースホルダー 2"/>
          <p:cNvSpPr txBox="1">
            <a:spLocks/>
          </p:cNvSpPr>
          <p:nvPr/>
        </p:nvSpPr>
        <p:spPr bwMode="auto">
          <a:xfrm>
            <a:off x="3923928" y="1628800"/>
            <a:ext cx="4896543" cy="3960440"/>
          </a:xfrm>
          <a:prstGeom prst="rect">
            <a:avLst/>
          </a:prstGeom>
          <a:solidFill>
            <a:srgbClr val="FFFF99"/>
          </a:solidFill>
          <a:ln>
            <a:solidFill>
              <a:srgbClr val="FFFFCC"/>
            </a:solidFill>
          </a:ln>
        </p:spPr>
        <p:txBody>
          <a:bodyPr anchor="ctr" anchorCtr="0"/>
          <a:lstStyle>
            <a:lvl1pPr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marL="342900" indent="-342900" eaLnBrk="1" hangingPunct="1">
              <a:spcBef>
                <a:spcPts val="1000"/>
              </a:spcBef>
              <a:spcAft>
                <a:spcPct val="0"/>
              </a:spcAft>
              <a:buClrTx/>
              <a:buSzPct val="80000"/>
            </a:pPr>
            <a:r>
              <a:rPr lang="ja-JP" altLang="en-US" sz="2400" b="1" dirty="0">
                <a:latin typeface="Trebuchet MS" pitchFamily="34" charset="0"/>
                <a:ea typeface="メイリオ" pitchFamily="50" charset="-128"/>
                <a:cs typeface="メイリオ" pitchFamily="50" charset="-128"/>
              </a:rPr>
              <a:t>日本学生支援機構の貸与奨学金は、</a:t>
            </a:r>
            <a:r>
              <a:rPr lang="ja-JP" altLang="en-US" sz="2400" b="1" dirty="0">
                <a:solidFill>
                  <a:srgbClr val="FF0000"/>
                </a:solidFill>
                <a:latin typeface="Trebuchet MS" pitchFamily="34" charset="0"/>
                <a:ea typeface="メイリオ" pitchFamily="50" charset="-128"/>
                <a:cs typeface="メイリオ" pitchFamily="50" charset="-128"/>
              </a:rPr>
              <a:t>借りるもの</a:t>
            </a:r>
            <a:r>
              <a:rPr lang="ja-JP" altLang="en-US" sz="2400" b="1" dirty="0">
                <a:latin typeface="Trebuchet MS" pitchFamily="34" charset="0"/>
                <a:ea typeface="メイリオ" pitchFamily="50" charset="-128"/>
                <a:cs typeface="メイリオ" pitchFamily="50" charset="-128"/>
              </a:rPr>
              <a:t>です。</a:t>
            </a:r>
            <a:endParaRPr lang="en-US" altLang="ja-JP" sz="2400" b="1" dirty="0">
              <a:latin typeface="Trebuchet MS" pitchFamily="34" charset="0"/>
              <a:ea typeface="メイリオ" pitchFamily="50" charset="-128"/>
              <a:cs typeface="メイリオ" pitchFamily="50" charset="-128"/>
            </a:endParaRPr>
          </a:p>
          <a:p>
            <a:pPr marL="342900" indent="-342900" eaLnBrk="1" hangingPunct="1">
              <a:spcBef>
                <a:spcPts val="1000"/>
              </a:spcBef>
              <a:spcAft>
                <a:spcPct val="0"/>
              </a:spcAft>
              <a:buClr>
                <a:srgbClr val="FC0128"/>
              </a:buClr>
              <a:buSzPct val="80000"/>
            </a:pPr>
            <a:endParaRPr lang="en-US" altLang="ja-JP" sz="2400" b="1" dirty="0">
              <a:latin typeface="Trebuchet MS" pitchFamily="34" charset="0"/>
              <a:ea typeface="メイリオ" pitchFamily="50" charset="-128"/>
              <a:cs typeface="メイリオ" pitchFamily="50" charset="-128"/>
            </a:endParaRPr>
          </a:p>
          <a:p>
            <a:pPr marL="342900" indent="-342900" eaLnBrk="1" hangingPunct="1">
              <a:spcBef>
                <a:spcPts val="1000"/>
              </a:spcBef>
              <a:spcAft>
                <a:spcPct val="0"/>
              </a:spcAft>
              <a:buClrTx/>
              <a:buSzPct val="80000"/>
            </a:pPr>
            <a:r>
              <a:rPr lang="ja-JP" altLang="en-US" sz="2400" b="1" dirty="0">
                <a:latin typeface="Trebuchet MS" pitchFamily="34" charset="0"/>
                <a:ea typeface="メイリオ" pitchFamily="50" charset="-128"/>
                <a:cs typeface="メイリオ" pitchFamily="50" charset="-128"/>
              </a:rPr>
              <a:t>奨学金を借りるのも、返すのも皆さん自身です。</a:t>
            </a:r>
            <a:endParaRPr lang="en-US" altLang="ja-JP" sz="2400" b="1" dirty="0">
              <a:latin typeface="Trebuchet MS" pitchFamily="34" charset="0"/>
              <a:ea typeface="メイリオ" pitchFamily="50" charset="-128"/>
              <a:cs typeface="メイリオ" pitchFamily="50" charset="-128"/>
            </a:endParaRPr>
          </a:p>
          <a:p>
            <a:pPr marL="457200" indent="-457200" eaLnBrk="1" hangingPunct="1">
              <a:spcBef>
                <a:spcPts val="1000"/>
              </a:spcBef>
              <a:spcAft>
                <a:spcPct val="0"/>
              </a:spcAft>
              <a:buClr>
                <a:srgbClr val="FC0128"/>
              </a:buClr>
              <a:buSzPct val="80000"/>
            </a:pPr>
            <a:endParaRPr lang="en-US" altLang="ja-JP" sz="2400" b="1" dirty="0">
              <a:latin typeface="Trebuchet MS" pitchFamily="34" charset="0"/>
              <a:ea typeface="メイリオ" pitchFamily="50" charset="-128"/>
              <a:cs typeface="メイリオ" pitchFamily="50" charset="-128"/>
            </a:endParaRPr>
          </a:p>
          <a:p>
            <a:pPr marL="457200" indent="-457200" eaLnBrk="1" hangingPunct="1">
              <a:spcBef>
                <a:spcPts val="1000"/>
              </a:spcBef>
              <a:spcAft>
                <a:spcPct val="0"/>
              </a:spcAft>
              <a:buClr>
                <a:schemeClr val="tx1">
                  <a:lumMod val="95000"/>
                  <a:lumOff val="5000"/>
                </a:schemeClr>
              </a:buClr>
              <a:buSzPct val="80000"/>
            </a:pPr>
            <a:r>
              <a:rPr lang="ja-JP" altLang="en-US" sz="2400" b="1" dirty="0">
                <a:solidFill>
                  <a:srgbClr val="FF0000"/>
                </a:solidFill>
                <a:latin typeface="Trebuchet MS" pitchFamily="34" charset="0"/>
                <a:ea typeface="メイリオ" pitchFamily="50" charset="-128"/>
                <a:cs typeface="メイリオ" pitchFamily="50" charset="-128"/>
              </a:rPr>
              <a:t>借り過ぎに注意</a:t>
            </a:r>
            <a:r>
              <a:rPr lang="ja-JP" altLang="en-US" sz="2400" b="1" dirty="0">
                <a:latin typeface="Trebuchet MS" pitchFamily="34" charset="0"/>
                <a:ea typeface="メイリオ" pitchFamily="50" charset="-128"/>
                <a:cs typeface="メイリオ" pitchFamily="50" charset="-128"/>
              </a:rPr>
              <a:t>してください。</a:t>
            </a:r>
            <a:endParaRPr lang="en-US" altLang="ja-JP" sz="2000" b="1" dirty="0">
              <a:latin typeface="Trebuchet MS" pitchFamily="34" charset="0"/>
              <a:ea typeface="メイリオ" pitchFamily="50" charset="-128"/>
              <a:cs typeface="メイリオ" pitchFamily="50" charset="-128"/>
            </a:endParaRPr>
          </a:p>
        </p:txBody>
      </p:sp>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691869"/>
            <a:ext cx="3600971" cy="3537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3" descr="MC90039786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1208" y="828467"/>
            <a:ext cx="576064" cy="59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4"/>
          <p:cNvSpPr txBox="1">
            <a:spLocks noChangeArrowheads="1"/>
          </p:cNvSpPr>
          <p:nvPr/>
        </p:nvSpPr>
        <p:spPr bwMode="auto">
          <a:xfrm>
            <a:off x="5472708" y="894959"/>
            <a:ext cx="367240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latin typeface="Meiryo UI" panose="020B0604030504040204" pitchFamily="50" charset="-128"/>
                <a:ea typeface="Meiryo UI" panose="020B0604030504040204" pitchFamily="50" charset="-128"/>
              </a:rPr>
              <a:t>貸与奨学生のしおり</a:t>
            </a:r>
            <a:br>
              <a:rPr lang="en-US" altLang="ja-JP" sz="1200" b="1" dirty="0">
                <a:latin typeface="Meiryo UI" panose="020B0604030504040204" pitchFamily="50" charset="-128"/>
                <a:ea typeface="Meiryo UI" panose="020B0604030504040204" pitchFamily="50" charset="-128"/>
              </a:rPr>
            </a:br>
            <a:r>
              <a:rPr lang="ja-JP" altLang="en-US" sz="1200" b="1" dirty="0">
                <a:latin typeface="Meiryo UI" panose="020B0604030504040204" pitchFamily="50" charset="-128"/>
                <a:ea typeface="Meiryo UI" panose="020B0604030504040204" pitchFamily="50" charset="-128"/>
              </a:rPr>
              <a:t>（全体版）</a:t>
            </a:r>
            <a:r>
              <a:rPr lang="ja-JP" altLang="en-US" sz="1200" b="1" dirty="0">
                <a:latin typeface="メイリオ" panose="020B0604030504040204" pitchFamily="50" charset="-128"/>
                <a:ea typeface="メイリオ" panose="020B0604030504040204" pitchFamily="50" charset="-128"/>
              </a:rPr>
              <a:t> </a:t>
            </a:r>
            <a:r>
              <a:rPr lang="ja-JP" altLang="en-US" sz="1200" b="1" dirty="0">
                <a:latin typeface="Meiryo UI" panose="020B0604030504040204" pitchFamily="50" charset="-128"/>
                <a:ea typeface="Meiryo UI" panose="020B0604030504040204" pitchFamily="50" charset="-128"/>
              </a:rPr>
              <a:t>５～</a:t>
            </a:r>
            <a:r>
              <a:rPr lang="en-US" altLang="ja-JP" sz="1200" b="1" dirty="0">
                <a:latin typeface="Meiryo UI" panose="020B0604030504040204" pitchFamily="50" charset="-128"/>
                <a:ea typeface="Meiryo UI" panose="020B0604030504040204" pitchFamily="50" charset="-128"/>
              </a:rPr>
              <a:t>6</a:t>
            </a:r>
            <a:r>
              <a:rPr lang="ja-JP" altLang="en-US" sz="1200" b="1" dirty="0">
                <a:latin typeface="Meiryo UI" panose="020B0604030504040204" pitchFamily="50" charset="-128"/>
                <a:ea typeface="Meiryo UI" panose="020B0604030504040204" pitchFamily="50" charset="-128"/>
              </a:rPr>
              <a:t>ページ</a:t>
            </a:r>
            <a:endParaRPr lang="en-US" altLang="ja-JP" sz="1200" b="1" dirty="0">
              <a:latin typeface="Meiryo UI" panose="020B0604030504040204" pitchFamily="50" charset="-128"/>
              <a:ea typeface="Meiryo UI" panose="020B0604030504040204" pitchFamily="50" charset="-128"/>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タイトル 3"/>
          <p:cNvSpPr>
            <a:spLocks noGrp="1"/>
          </p:cNvSpPr>
          <p:nvPr>
            <p:ph type="title"/>
          </p:nvPr>
        </p:nvSpPr>
        <p:spPr>
          <a:xfrm>
            <a:off x="107950" y="116433"/>
            <a:ext cx="9001125" cy="576263"/>
          </a:xfrm>
        </p:spPr>
        <p:txBody>
          <a:bodyPr/>
          <a:lstStyle/>
          <a:p>
            <a:r>
              <a:rPr lang="ja-JP" altLang="en-US" sz="2500" dirty="0">
                <a:latin typeface="メイリオ" pitchFamily="50" charset="-128"/>
                <a:ea typeface="メイリオ" pitchFamily="50" charset="-128"/>
                <a:cs typeface="メイリオ" pitchFamily="50" charset="-128"/>
              </a:rPr>
              <a:t> ２．奨学金の説明会</a:t>
            </a:r>
          </a:p>
        </p:txBody>
      </p:sp>
      <p:graphicFrame>
        <p:nvGraphicFramePr>
          <p:cNvPr id="2" name="図表 1"/>
          <p:cNvGraphicFramePr/>
          <p:nvPr>
            <p:extLst>
              <p:ext uri="{D42A27DB-BD31-4B8C-83A1-F6EECF244321}">
                <p14:modId xmlns:p14="http://schemas.microsoft.com/office/powerpoint/2010/main" val="2888011218"/>
              </p:ext>
            </p:extLst>
          </p:nvPr>
        </p:nvGraphicFramePr>
        <p:xfrm>
          <a:off x="107504" y="908720"/>
          <a:ext cx="8928992"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1284525" y="5157192"/>
            <a:ext cx="6647974" cy="461665"/>
          </a:xfrm>
          <a:prstGeom prst="rect">
            <a:avLst/>
          </a:prstGeom>
          <a:noFill/>
        </p:spPr>
        <p:txBody>
          <a:bodyPr wrap="none" rtlCol="0">
            <a:spAutoFit/>
          </a:bodyPr>
          <a:lstStyle/>
          <a:p>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実施方法や日時の連絡に注意してください。</a:t>
            </a:r>
          </a:p>
        </p:txBody>
      </p:sp>
    </p:spTree>
    <p:extLst>
      <p:ext uri="{BB962C8B-B14F-4D97-AF65-F5344CB8AC3E}">
        <p14:creationId xmlns:p14="http://schemas.microsoft.com/office/powerpoint/2010/main" val="4058192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bwMode="auto">
          <a:xfrm>
            <a:off x="128588" y="116632"/>
            <a:ext cx="8137525" cy="574675"/>
          </a:xfrm>
          <a:prstGeom prst="rect">
            <a:avLst/>
          </a:prstGeom>
          <a:no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 ３．連絡が必要なとき</a:t>
            </a:r>
          </a:p>
        </p:txBody>
      </p:sp>
      <p:sp>
        <p:nvSpPr>
          <p:cNvPr id="23556" name="コンテンツ プレースホルダー 2"/>
          <p:cNvSpPr txBox="1">
            <a:spLocks/>
          </p:cNvSpPr>
          <p:nvPr/>
        </p:nvSpPr>
        <p:spPr bwMode="auto">
          <a:xfrm>
            <a:off x="467544" y="1383159"/>
            <a:ext cx="8555971" cy="757094"/>
          </a:xfrm>
          <a:prstGeom prst="rect">
            <a:avLst/>
          </a:prstGeom>
          <a:solidFill>
            <a:srgbClr val="FFFF99"/>
          </a:solidFill>
          <a:ln>
            <a:solidFill>
              <a:srgbClr val="FFFFCC"/>
            </a:solidFill>
          </a:ln>
        </p:spPr>
        <p:txBody>
          <a:bodyPr/>
          <a:lstStyle>
            <a:lvl1pPr marL="361950" indent="-36195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marL="0" indent="0" eaLnBrk="1" hangingPunct="1">
              <a:spcBef>
                <a:spcPts val="1000"/>
              </a:spcBef>
              <a:spcAft>
                <a:spcPct val="0"/>
              </a:spcAft>
              <a:buClr>
                <a:srgbClr val="FC0128"/>
              </a:buClr>
              <a:buSzPct val="80000"/>
              <a:buNone/>
            </a:pPr>
            <a:r>
              <a:rPr lang="ja-JP" altLang="en-US" sz="2000" b="1" dirty="0">
                <a:solidFill>
                  <a:srgbClr val="000000"/>
                </a:solidFill>
                <a:latin typeface="Trebuchet MS" pitchFamily="34" charset="0"/>
                <a:ea typeface="メイリオ" pitchFamily="50" charset="-128"/>
                <a:cs typeface="メイリオ" pitchFamily="50" charset="-128"/>
              </a:rPr>
              <a:t>以下の事由が発生した場合、必ず学校に連絡してください。</a:t>
            </a:r>
            <a:endParaRPr lang="en-US" altLang="ja-JP" sz="2000" b="1" dirty="0">
              <a:solidFill>
                <a:srgbClr val="000000"/>
              </a:solidFill>
              <a:latin typeface="Trebuchet MS" pitchFamily="34" charset="0"/>
              <a:ea typeface="メイリオ" pitchFamily="50" charset="-128"/>
              <a:cs typeface="メイリオ" pitchFamily="50" charset="-128"/>
            </a:endParaRPr>
          </a:p>
          <a:p>
            <a:pPr marL="0" indent="0" eaLnBrk="1" hangingPunct="1">
              <a:spcBef>
                <a:spcPts val="1000"/>
              </a:spcBef>
              <a:spcAft>
                <a:spcPct val="0"/>
              </a:spcAft>
              <a:buClr>
                <a:srgbClr val="FC0128"/>
              </a:buClr>
              <a:buSzPct val="80000"/>
              <a:buNone/>
            </a:pPr>
            <a:r>
              <a:rPr lang="en-US" altLang="ja-JP" sz="2000" b="1" dirty="0">
                <a:solidFill>
                  <a:srgbClr val="000000"/>
                </a:solidFill>
                <a:latin typeface="Trebuchet MS" pitchFamily="34" charset="0"/>
                <a:ea typeface="メイリオ" pitchFamily="50" charset="-128"/>
                <a:cs typeface="メイリオ" pitchFamily="50" charset="-128"/>
              </a:rPr>
              <a:t>※</a:t>
            </a:r>
            <a:r>
              <a:rPr lang="ja-JP" altLang="en-US" sz="2000" b="1" dirty="0">
                <a:solidFill>
                  <a:srgbClr val="000000"/>
                </a:solidFill>
                <a:latin typeface="Trebuchet MS" pitchFamily="34" charset="0"/>
                <a:ea typeface="メイリオ" pitchFamily="50" charset="-128"/>
                <a:cs typeface="メイリオ" pitchFamily="50" charset="-128"/>
              </a:rPr>
              <a:t>手続きを行う場合は、提出期限があります。</a:t>
            </a:r>
          </a:p>
        </p:txBody>
      </p:sp>
      <p:pic>
        <p:nvPicPr>
          <p:cNvPr id="23558" name="Picture 43" descr="MC900397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7644" y="834033"/>
            <a:ext cx="400460" cy="43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44"/>
          <p:cNvSpPr txBox="1">
            <a:spLocks noChangeArrowheads="1"/>
          </p:cNvSpPr>
          <p:nvPr/>
        </p:nvSpPr>
        <p:spPr bwMode="auto">
          <a:xfrm>
            <a:off x="5508104" y="808910"/>
            <a:ext cx="3910137" cy="461665"/>
          </a:xfrm>
          <a:prstGeom prst="rect">
            <a:avLst/>
          </a:prstGeom>
          <a:noFill/>
          <a:ln>
            <a:noFill/>
          </a:ln>
          <a:effec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50000"/>
              </a:spcBef>
              <a:spcAft>
                <a:spcPct val="0"/>
              </a:spcAft>
              <a:buClrTx/>
              <a:buFontTx/>
              <a:buNone/>
            </a:pPr>
            <a:r>
              <a:rPr lang="ja-JP" altLang="en-US" sz="1200" b="1" dirty="0">
                <a:latin typeface="メイリオ" panose="020B0604030504040204" pitchFamily="50" charset="-128"/>
                <a:ea typeface="メイリオ" panose="020B0604030504040204" pitchFamily="50" charset="-128"/>
              </a:rPr>
              <a:t>貸与奨学生のしおり</a:t>
            </a:r>
            <a:br>
              <a:rPr lang="en-US" altLang="ja-JP" sz="1200" b="1" dirty="0">
                <a:latin typeface="メイリオ" panose="020B0604030504040204" pitchFamily="50" charset="-128"/>
                <a:ea typeface="メイリオ" panose="020B0604030504040204" pitchFamily="50" charset="-128"/>
              </a:rPr>
            </a:br>
            <a:r>
              <a:rPr lang="ja-JP" altLang="en-US" sz="1200" b="1" dirty="0">
                <a:latin typeface="メイリオ" panose="020B0604030504040204" pitchFamily="50" charset="-128"/>
                <a:ea typeface="メイリオ" panose="020B0604030504040204" pitchFamily="50" charset="-128"/>
              </a:rPr>
              <a:t>（全体版）第二部　</a:t>
            </a:r>
            <a:r>
              <a:rPr lang="en-US" altLang="ja-JP" sz="1200" b="1" dirty="0">
                <a:latin typeface="メイリオ" panose="020B0604030504040204" pitchFamily="50" charset="-128"/>
                <a:ea typeface="メイリオ" panose="020B0604030504040204" pitchFamily="50" charset="-128"/>
              </a:rPr>
              <a:t>4</a:t>
            </a:r>
            <a:r>
              <a:rPr lang="ja-JP" altLang="en-US" sz="1200" b="1" dirty="0">
                <a:latin typeface="メイリオ" panose="020B0604030504040204" pitchFamily="50" charset="-128"/>
                <a:ea typeface="メイリオ" panose="020B0604030504040204" pitchFamily="50" charset="-128"/>
              </a:rPr>
              <a:t>章、</a:t>
            </a:r>
            <a:r>
              <a:rPr lang="en-US" altLang="ja-JP" sz="1200" b="1" dirty="0">
                <a:latin typeface="メイリオ" panose="020B0604030504040204" pitchFamily="50" charset="-128"/>
                <a:ea typeface="メイリオ" panose="020B0604030504040204" pitchFamily="50" charset="-128"/>
              </a:rPr>
              <a:t>5</a:t>
            </a:r>
            <a:r>
              <a:rPr lang="ja-JP" altLang="en-US" sz="1200" b="1" dirty="0">
                <a:latin typeface="メイリオ" panose="020B0604030504040204" pitchFamily="50" charset="-128"/>
                <a:ea typeface="メイリオ" panose="020B0604030504040204" pitchFamily="50" charset="-128"/>
              </a:rPr>
              <a:t>章</a:t>
            </a:r>
            <a:endParaRPr lang="en-US" altLang="ja-JP" sz="1200" b="1" dirty="0">
              <a:latin typeface="メイリオ" panose="020B0604030504040204" pitchFamily="50" charset="-128"/>
              <a:ea typeface="メイリオ" panose="020B0604030504040204" pitchFamily="50" charset="-128"/>
            </a:endParaRPr>
          </a:p>
        </p:txBody>
      </p:sp>
      <p:graphicFrame>
        <p:nvGraphicFramePr>
          <p:cNvPr id="10" name="表 9">
            <a:extLst>
              <a:ext uri="{FF2B5EF4-FFF2-40B4-BE49-F238E27FC236}">
                <a16:creationId xmlns:a16="http://schemas.microsoft.com/office/drawing/2014/main" id="{E83281C9-C476-4B17-8C3F-13EBB99AEDC0}"/>
              </a:ext>
            </a:extLst>
          </p:cNvPr>
          <p:cNvGraphicFramePr>
            <a:graphicFrameLocks noGrp="1"/>
          </p:cNvGraphicFramePr>
          <p:nvPr>
            <p:extLst>
              <p:ext uri="{D42A27DB-BD31-4B8C-83A1-F6EECF244321}">
                <p14:modId xmlns:p14="http://schemas.microsoft.com/office/powerpoint/2010/main" val="1467148408"/>
              </p:ext>
            </p:extLst>
          </p:nvPr>
        </p:nvGraphicFramePr>
        <p:xfrm>
          <a:off x="467544" y="2252837"/>
          <a:ext cx="8188471" cy="4163330"/>
        </p:xfrm>
        <a:graphic>
          <a:graphicData uri="http://schemas.openxmlformats.org/drawingml/2006/table">
            <a:tbl>
              <a:tblPr firstRow="1" bandRow="1">
                <a:tableStyleId>{073A0DAA-6AF3-43AB-8588-CEC1D06C72B9}</a:tableStyleId>
              </a:tblPr>
              <a:tblGrid>
                <a:gridCol w="3363935">
                  <a:extLst>
                    <a:ext uri="{9D8B030D-6E8A-4147-A177-3AD203B41FA5}">
                      <a16:colId xmlns:a16="http://schemas.microsoft.com/office/drawing/2014/main" val="20000"/>
                    </a:ext>
                  </a:extLst>
                </a:gridCol>
                <a:gridCol w="4824536">
                  <a:extLst>
                    <a:ext uri="{9D8B030D-6E8A-4147-A177-3AD203B41FA5}">
                      <a16:colId xmlns:a16="http://schemas.microsoft.com/office/drawing/2014/main" val="26775187"/>
                    </a:ext>
                  </a:extLst>
                </a:gridCol>
              </a:tblGrid>
              <a:tr h="684076">
                <a:tc>
                  <a:txBody>
                    <a:bodyPr/>
                    <a:lstStyle/>
                    <a:p>
                      <a:pPr algn="l">
                        <a:lnSpc>
                          <a:spcPct val="125000"/>
                        </a:lnSpc>
                        <a:spcAft>
                          <a:spcPts val="0"/>
                        </a:spcAft>
                      </a:pPr>
                      <a:r>
                        <a:rPr lang="ja-JP" altLang="en-US"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□改姓・改名</a:t>
                      </a:r>
                      <a:endParaRPr lang="ja-JP"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5000"/>
                        </a:lnSpc>
                        <a:spcAft>
                          <a:spcPts val="0"/>
                        </a:spcAft>
                      </a:pPr>
                      <a:r>
                        <a:rPr lang="ja-JP" altLang="en-US"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□振込口座の変更</a:t>
                      </a:r>
                      <a:endParaRPr lang="ja-JP"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84076">
                <a:tc>
                  <a:txBody>
                    <a:bodyPr/>
                    <a:lstStyle/>
                    <a:p>
                      <a:pPr algn="l">
                        <a:lnSpc>
                          <a:spcPct val="125000"/>
                        </a:lnSpc>
                        <a:spcAft>
                          <a:spcPts val="0"/>
                        </a:spcAft>
                      </a:pPr>
                      <a:r>
                        <a:rPr lang="ja-JP" altLang="en-US"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□退学</a:t>
                      </a:r>
                      <a:endParaRPr lang="ja-JP"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0"/>
                        </a:spcAft>
                      </a:pPr>
                      <a:r>
                        <a:rPr lang="ja-JP" altLang="en-US"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□貸与月額の変更（増額・減額）</a:t>
                      </a:r>
                      <a:endParaRPr lang="ja-JP"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6061099"/>
                  </a:ext>
                </a:extLst>
              </a:tr>
              <a:tr h="684076">
                <a:tc>
                  <a:txBody>
                    <a:bodyPr/>
                    <a:lstStyle/>
                    <a:p>
                      <a:pPr algn="l">
                        <a:lnSpc>
                          <a:spcPct val="125000"/>
                        </a:lnSpc>
                        <a:spcAft>
                          <a:spcPts val="0"/>
                        </a:spcAft>
                      </a:pPr>
                      <a:r>
                        <a:rPr lang="ja-JP" altLang="en-US"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□休学・復学</a:t>
                      </a:r>
                      <a:endParaRPr lang="ja-JP"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0"/>
                        </a:spcAft>
                      </a:pPr>
                      <a:r>
                        <a:rPr lang="ja-JP" altLang="en-US"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□利率の算定方法の変更（第二種のみ）</a:t>
                      </a:r>
                      <a:endParaRPr lang="en-US" altLang="ja-JP"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lnSpc>
                          <a:spcPct val="125000"/>
                        </a:lnSpc>
                        <a:spcAft>
                          <a:spcPts val="0"/>
                        </a:spcAft>
                      </a:pPr>
                      <a:r>
                        <a:rPr lang="en-US" altLang="ja-JP" sz="1000" b="1"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b="1"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貸与期間が終了する年度の一定期間までは変更可能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5143108"/>
                  </a:ext>
                </a:extLst>
              </a:tr>
              <a:tr h="684076">
                <a:tc>
                  <a:txBody>
                    <a:bodyPr/>
                    <a:lstStyle/>
                    <a:p>
                      <a:pPr algn="l">
                        <a:lnSpc>
                          <a:spcPct val="125000"/>
                        </a:lnSpc>
                        <a:spcAft>
                          <a:spcPts val="0"/>
                        </a:spcAft>
                      </a:pPr>
                      <a:r>
                        <a:rPr lang="ja-JP" altLang="en-US"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□留学</a:t>
                      </a:r>
                      <a:endParaRPr lang="ja-JP"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0"/>
                        </a:spcAft>
                      </a:pPr>
                      <a:r>
                        <a:rPr lang="ja-JP" altLang="en-US"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□返還方式の変更（第一種のみ）</a:t>
                      </a:r>
                      <a:endParaRPr lang="ja-JP"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1288448"/>
                  </a:ext>
                </a:extLst>
              </a:tr>
              <a:tr h="684076">
                <a:tc>
                  <a:txBody>
                    <a:bodyPr/>
                    <a:lstStyle/>
                    <a:p>
                      <a:pPr algn="l">
                        <a:lnSpc>
                          <a:spcPct val="125000"/>
                        </a:lnSpc>
                        <a:spcAft>
                          <a:spcPts val="0"/>
                        </a:spcAft>
                      </a:pPr>
                      <a:r>
                        <a:rPr lang="ja-JP" altLang="en-US"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□転学・編入学</a:t>
                      </a:r>
                      <a:endParaRPr lang="ja-JP"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0"/>
                        </a:spcAft>
                      </a:pPr>
                      <a:r>
                        <a:rPr lang="ja-JP" altLang="en-US"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□連帯保証人・保証人の変更</a:t>
                      </a:r>
                      <a:endParaRPr lang="en-US" altLang="ja-JP"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a:lnSpc>
                          <a:spcPct val="125000"/>
                        </a:lnSpc>
                        <a:spcAft>
                          <a:spcPts val="0"/>
                        </a:spcAft>
                      </a:pPr>
                      <a:r>
                        <a:rPr lang="ja-JP" altLang="en-US"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（住所変更等含む）</a:t>
                      </a:r>
                      <a:endParaRPr lang="ja-JP" sz="16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124894"/>
                  </a:ext>
                </a:extLst>
              </a:tr>
              <a:tr h="684076">
                <a:tc>
                  <a:txBody>
                    <a:bodyPr/>
                    <a:lstStyle/>
                    <a:p>
                      <a:pPr algn="l">
                        <a:lnSpc>
                          <a:spcPct val="125000"/>
                        </a:lnSpc>
                        <a:spcAft>
                          <a:spcPts val="0"/>
                        </a:spcAft>
                      </a:pPr>
                      <a:r>
                        <a:rPr lang="ja-JP" altLang="en-US"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□学部・学科・コース変更</a:t>
                      </a:r>
                      <a:endParaRPr lang="ja-JP"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5000"/>
                        </a:lnSpc>
                        <a:spcAft>
                          <a:spcPts val="0"/>
                        </a:spcAft>
                      </a:pPr>
                      <a:r>
                        <a:rPr lang="ja-JP" altLang="en-US" sz="2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□機関保証制度への変更</a:t>
                      </a:r>
                      <a:r>
                        <a:rPr lang="ja-JP" altLang="en-US" sz="1600" b="1"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（機関保証制度から</a:t>
                      </a:r>
                      <a:br>
                        <a:rPr lang="en-US" altLang="ja-JP" sz="1600" b="1"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600" b="1"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　人的保証制度への変更はできません。）</a:t>
                      </a:r>
                      <a:endParaRPr lang="ja-JP" sz="1600" b="1"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115582"/>
                  </a:ext>
                </a:extLst>
              </a:tr>
            </a:tbl>
          </a:graphicData>
        </a:graphic>
      </p:graphicFrame>
    </p:spTree>
    <p:extLst>
      <p:ext uri="{BB962C8B-B14F-4D97-AF65-F5344CB8AC3E}">
        <p14:creationId xmlns:p14="http://schemas.microsoft.com/office/powerpoint/2010/main" val="234255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EA72AF89-BD67-4FB5-1B72-CCCBE80C7B14}"/>
              </a:ext>
            </a:extLst>
          </p:cNvPr>
          <p:cNvSpPr txBox="1">
            <a:spLocks/>
          </p:cNvSpPr>
          <p:nvPr/>
        </p:nvSpPr>
        <p:spPr bwMode="auto">
          <a:xfrm>
            <a:off x="462160" y="1621750"/>
            <a:ext cx="8502328" cy="2547868"/>
          </a:xfrm>
          <a:prstGeom prst="rect">
            <a:avLst/>
          </a:prstGeom>
          <a:solidFill>
            <a:srgbClr val="FFFFCC"/>
          </a:solidFill>
          <a:ln>
            <a:solidFill>
              <a:srgbClr val="FFFFCC"/>
            </a:solidFill>
          </a:ln>
        </p:spPr>
        <p:txBody>
          <a:bodyPr anchor="ctr" anchorCtr="0"/>
          <a:lstStyle>
            <a:lvl1pPr marL="361950" indent="-361950" defTabSz="4572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defTabSz="45720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defTabSz="4572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defTabSz="4572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marL="0" indent="0" eaLnBrk="1" hangingPunct="1">
              <a:spcBef>
                <a:spcPts val="1000"/>
              </a:spcBef>
              <a:spcAft>
                <a:spcPct val="0"/>
              </a:spcAft>
              <a:buClr>
                <a:srgbClr val="FC0128"/>
              </a:buClr>
              <a:buSzPct val="80000"/>
              <a:buNone/>
            </a:pPr>
            <a:endParaRPr lang="en-US" altLang="ja-JP" sz="2000" b="1" dirty="0">
              <a:latin typeface="Trebuchet MS" pitchFamily="34" charset="0"/>
              <a:ea typeface="メイリオ" pitchFamily="50" charset="-128"/>
              <a:cs typeface="メイリオ" pitchFamily="50" charset="-128"/>
            </a:endParaRPr>
          </a:p>
        </p:txBody>
      </p:sp>
      <p:sp>
        <p:nvSpPr>
          <p:cNvPr id="4" name="タイトル 3">
            <a:extLst>
              <a:ext uri="{FF2B5EF4-FFF2-40B4-BE49-F238E27FC236}">
                <a16:creationId xmlns:a16="http://schemas.microsoft.com/office/drawing/2014/main" id="{B40A01B0-34B3-F740-6088-0F770E254620}"/>
              </a:ext>
            </a:extLst>
          </p:cNvPr>
          <p:cNvSpPr txBox="1">
            <a:spLocks/>
          </p:cNvSpPr>
          <p:nvPr/>
        </p:nvSpPr>
        <p:spPr bwMode="auto">
          <a:xfrm>
            <a:off x="128588" y="116632"/>
            <a:ext cx="8137525" cy="574675"/>
          </a:xfrm>
          <a:prstGeom prst="rect">
            <a:avLst/>
          </a:prstGeom>
          <a:noFill/>
          <a:ln>
            <a:noFill/>
          </a:ln>
        </p:spPr>
        <p:txBody>
          <a:bodyPr lIns="84138" tIns="42862" rIns="84138" bIns="42862" anchor="ctr"/>
          <a:lstStyle>
            <a:lvl1pPr algn="l" defTabSz="833438" rtl="0" eaLnBrk="0" fontAlgn="base" hangingPunct="0">
              <a:spcBef>
                <a:spcPct val="0"/>
              </a:spcBef>
              <a:spcAft>
                <a:spcPct val="0"/>
              </a:spcAft>
              <a:defRPr kumimoji="1" sz="4400" b="0" cap="none">
                <a:solidFill>
                  <a:schemeClr val="tx1"/>
                </a:solidFill>
                <a:latin typeface="+mj-lt"/>
                <a:ea typeface="+mj-ea"/>
                <a:cs typeface="+mj-cs"/>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500" kern="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500" kern="0" dirty="0">
                <a:latin typeface="メイリオ" panose="020B0604030504040204" pitchFamily="50" charset="-128"/>
                <a:ea typeface="メイリオ" panose="020B0604030504040204" pitchFamily="50" charset="-128"/>
                <a:cs typeface="メイリオ" panose="020B0604030504040204" pitchFamily="50" charset="-128"/>
              </a:rPr>
              <a:t>．第二種奨学金の利率に関する注意点</a:t>
            </a:r>
          </a:p>
        </p:txBody>
      </p:sp>
      <p:sp>
        <p:nvSpPr>
          <p:cNvPr id="6" name="テキスト ボックス 17">
            <a:extLst>
              <a:ext uri="{FF2B5EF4-FFF2-40B4-BE49-F238E27FC236}">
                <a16:creationId xmlns:a16="http://schemas.microsoft.com/office/drawing/2014/main" id="{07947FFB-A031-00EC-4621-0954F6DE8781}"/>
              </a:ext>
            </a:extLst>
          </p:cNvPr>
          <p:cNvSpPr txBox="1">
            <a:spLocks noChangeArrowheads="1"/>
          </p:cNvSpPr>
          <p:nvPr/>
        </p:nvSpPr>
        <p:spPr bwMode="auto">
          <a:xfrm>
            <a:off x="191774" y="6103142"/>
            <a:ext cx="8196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lvl="1" eaLnBrk="1" hangingPunct="1">
              <a:spcBef>
                <a:spcPts val="1000"/>
              </a:spcBef>
              <a:spcAft>
                <a:spcPct val="0"/>
              </a:spcAft>
              <a:buClrTx/>
              <a:buSzPct val="80000"/>
              <a:buFontTx/>
              <a:buNone/>
            </a:pPr>
            <a:r>
              <a:rPr lang="ja-JP" altLang="en-US" sz="1400" b="1" dirty="0">
                <a:latin typeface="メイリオ" panose="020B0604030504040204" pitchFamily="50" charset="-128"/>
                <a:ea typeface="メイリオ" panose="020B0604030504040204" pitchFamily="50" charset="-128"/>
                <a:cs typeface="メイリオ" pitchFamily="50" charset="-128"/>
              </a:rPr>
              <a:t>日本学生支援機構ホームページ</a:t>
            </a:r>
            <a:r>
              <a:rPr lang="en-US" altLang="ja-JP" sz="1400" dirty="0">
                <a:latin typeface="メイリオ" panose="020B0604030504040204" pitchFamily="50" charset="-128"/>
                <a:ea typeface="メイリオ" panose="020B0604030504040204" pitchFamily="50" charset="-128"/>
                <a:cs typeface="メイリオ" pitchFamily="50" charset="-128"/>
              </a:rPr>
              <a:t>https://www.jasso.go.jp/shogakukin/about/taiyo/taiyo_2shu/riritsu_santei.html</a:t>
            </a:r>
            <a:endParaRPr lang="en-US" altLang="ja-JP" sz="1800" dirty="0">
              <a:latin typeface="メイリオ" panose="020B0604030504040204" pitchFamily="50" charset="-128"/>
              <a:ea typeface="メイリオ" panose="020B0604030504040204" pitchFamily="50" charset="-128"/>
              <a:cs typeface="メイリオ" pitchFamily="50" charset="-128"/>
            </a:endParaRPr>
          </a:p>
        </p:txBody>
      </p:sp>
      <p:sp>
        <p:nvSpPr>
          <p:cNvPr id="8" name="角丸四角形 5">
            <a:extLst>
              <a:ext uri="{FF2B5EF4-FFF2-40B4-BE49-F238E27FC236}">
                <a16:creationId xmlns:a16="http://schemas.microsoft.com/office/drawing/2014/main" id="{53E96F5C-1DDA-045A-E8BC-6197815452EC}"/>
              </a:ext>
            </a:extLst>
          </p:cNvPr>
          <p:cNvSpPr>
            <a:spLocks noChangeArrowheads="1"/>
          </p:cNvSpPr>
          <p:nvPr/>
        </p:nvSpPr>
        <p:spPr bwMode="auto">
          <a:xfrm>
            <a:off x="171346" y="835532"/>
            <a:ext cx="8801306" cy="470307"/>
          </a:xfrm>
          <a:prstGeom prst="roundRect">
            <a:avLst>
              <a:gd name="adj" fmla="val 50000"/>
            </a:avLst>
          </a:prstGeom>
          <a:solidFill>
            <a:srgbClr val="FF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FontTx/>
              <a:buNone/>
            </a:pPr>
            <a:r>
              <a:rPr lang="ja-JP" altLang="en-US" sz="2000" b="1" dirty="0">
                <a:latin typeface="メイリオ" panose="020B0604030504040204" pitchFamily="50" charset="-128"/>
                <a:ea typeface="メイリオ" panose="020B0604030504040204" pitchFamily="50" charset="-128"/>
              </a:rPr>
              <a:t>第二種奨学金（</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）は、適用利率に応じた利子も含めて返還が必要です。</a:t>
            </a:r>
            <a:endParaRPr lang="ja-JP" altLang="en-US" sz="2000" b="1" strike="sngStrike" dirty="0">
              <a:solidFill>
                <a:srgbClr val="FF0000"/>
              </a:solidFill>
              <a:latin typeface="メイリオ" panose="020B0604030504040204" pitchFamily="50" charset="-128"/>
              <a:ea typeface="メイリオ" panose="020B0604030504040204" pitchFamily="50" charset="-128"/>
            </a:endParaRPr>
          </a:p>
        </p:txBody>
      </p:sp>
      <p:sp>
        <p:nvSpPr>
          <p:cNvPr id="12" name="テキスト ボックス 8">
            <a:extLst>
              <a:ext uri="{FF2B5EF4-FFF2-40B4-BE49-F238E27FC236}">
                <a16:creationId xmlns:a16="http://schemas.microsoft.com/office/drawing/2014/main" id="{E03D2633-586A-2EC9-7451-058C34B8AA3F}"/>
              </a:ext>
            </a:extLst>
          </p:cNvPr>
          <p:cNvSpPr txBox="1">
            <a:spLocks noChangeArrowheads="1"/>
          </p:cNvSpPr>
          <p:nvPr/>
        </p:nvSpPr>
        <p:spPr bwMode="auto">
          <a:xfrm>
            <a:off x="287523" y="1349732"/>
            <a:ext cx="85689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None/>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入学時特別増額貸与奨学金を含みます。在学中は利子はかかりません（無利子）。</a:t>
            </a:r>
          </a:p>
        </p:txBody>
      </p:sp>
      <p:graphicFrame>
        <p:nvGraphicFramePr>
          <p:cNvPr id="14" name="表 13">
            <a:extLst>
              <a:ext uri="{FF2B5EF4-FFF2-40B4-BE49-F238E27FC236}">
                <a16:creationId xmlns:a16="http://schemas.microsoft.com/office/drawing/2014/main" id="{AF92C1E3-5246-FBA7-0B06-0742B0D1110A}"/>
              </a:ext>
            </a:extLst>
          </p:cNvPr>
          <p:cNvGraphicFramePr>
            <a:graphicFrameLocks noGrp="1"/>
          </p:cNvGraphicFramePr>
          <p:nvPr/>
        </p:nvGraphicFramePr>
        <p:xfrm>
          <a:off x="740345" y="4487242"/>
          <a:ext cx="5912356" cy="1584175"/>
        </p:xfrm>
        <a:graphic>
          <a:graphicData uri="http://schemas.openxmlformats.org/drawingml/2006/table">
            <a:tbl>
              <a:tblPr firstRow="1" bandRow="1">
                <a:tableStyleId>{5C22544A-7EE6-4342-B048-85BDC9FD1C3A}</a:tableStyleId>
              </a:tblPr>
              <a:tblGrid>
                <a:gridCol w="1125206">
                  <a:extLst>
                    <a:ext uri="{9D8B030D-6E8A-4147-A177-3AD203B41FA5}">
                      <a16:colId xmlns:a16="http://schemas.microsoft.com/office/drawing/2014/main" val="20000"/>
                    </a:ext>
                  </a:extLst>
                </a:gridCol>
                <a:gridCol w="1212236">
                  <a:extLst>
                    <a:ext uri="{9D8B030D-6E8A-4147-A177-3AD203B41FA5}">
                      <a16:colId xmlns:a16="http://schemas.microsoft.com/office/drawing/2014/main" val="3926447894"/>
                    </a:ext>
                  </a:extLst>
                </a:gridCol>
                <a:gridCol w="1512465">
                  <a:extLst>
                    <a:ext uri="{9D8B030D-6E8A-4147-A177-3AD203B41FA5}">
                      <a16:colId xmlns:a16="http://schemas.microsoft.com/office/drawing/2014/main" val="4163097663"/>
                    </a:ext>
                  </a:extLst>
                </a:gridCol>
                <a:gridCol w="2062449">
                  <a:extLst>
                    <a:ext uri="{9D8B030D-6E8A-4147-A177-3AD203B41FA5}">
                      <a16:colId xmlns:a16="http://schemas.microsoft.com/office/drawing/2014/main" val="20001"/>
                    </a:ext>
                  </a:extLst>
                </a:gridCol>
              </a:tblGrid>
              <a:tr h="404965">
                <a:tc>
                  <a:txBody>
                    <a:bodyPr/>
                    <a:lstStyle/>
                    <a:p>
                      <a:pPr algn="l"/>
                      <a:r>
                        <a:rPr kumimoji="1" lang="ja-JP" altLang="en-US" sz="1800" b="0" dirty="0">
                          <a:solidFill>
                            <a:schemeClr val="tx1"/>
                          </a:solidFill>
                          <a:latin typeface="メイリオ" panose="020B0604030504040204" pitchFamily="50" charset="-128"/>
                          <a:ea typeface="メイリオ" panose="020B0604030504040204" pitchFamily="50" charset="-128"/>
                        </a:rPr>
                        <a:t>適用利率</a:t>
                      </a:r>
                    </a:p>
                  </a:txBody>
                  <a:tcPr marL="91446" marR="91446"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kumimoji="1" lang="ja-JP" altLang="en-US" sz="1800" b="0" dirty="0">
                          <a:solidFill>
                            <a:schemeClr val="tx1"/>
                          </a:solidFill>
                          <a:latin typeface="メイリオ" panose="020B0604030504040204" pitchFamily="50" charset="-128"/>
                          <a:ea typeface="メイリオ" panose="020B0604030504040204" pitchFamily="50" charset="-128"/>
                        </a:rPr>
                        <a:t>返還月額</a:t>
                      </a:r>
                    </a:p>
                  </a:txBody>
                  <a:tcPr marL="91446" marR="91446"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メイリオ" panose="020B0604030504040204" pitchFamily="50" charset="-128"/>
                          <a:ea typeface="メイリオ" panose="020B0604030504040204" pitchFamily="50" charset="-128"/>
                        </a:rPr>
                        <a:t>返還総額</a:t>
                      </a:r>
                    </a:p>
                  </a:txBody>
                  <a:tcPr marL="91446" marR="91446"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kumimoji="1" lang="zh-CN" altLang="en-US" sz="1800" b="0" i="0" kern="1200" dirty="0">
                          <a:solidFill>
                            <a:schemeClr val="tx1"/>
                          </a:solidFill>
                          <a:effectLst/>
                          <a:latin typeface="メイリオ" panose="020B0604030504040204" pitchFamily="50" charset="-128"/>
                          <a:ea typeface="メイリオ" panose="020B0604030504040204" pitchFamily="50" charset="-128"/>
                          <a:cs typeface="+mn-cs"/>
                        </a:rPr>
                        <a:t>（内、利子分）</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91446" marR="91446"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93070">
                <a:tc>
                  <a:txBody>
                    <a:bodyPr/>
                    <a:lstStyle/>
                    <a:p>
                      <a:pPr algn="l"/>
                      <a:r>
                        <a:rPr kumimoji="1" lang="en-US" altLang="ja-JP" sz="1800" b="1" i="0" kern="1200" dirty="0">
                          <a:solidFill>
                            <a:schemeClr val="dk1"/>
                          </a:solidFill>
                          <a:effectLst/>
                          <a:latin typeface="+mn-lt"/>
                          <a:ea typeface="+mn-ea"/>
                          <a:cs typeface="+mn-cs"/>
                        </a:rPr>
                        <a:t>1.0%</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91446" marR="91446"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kern="1200" dirty="0">
                          <a:solidFill>
                            <a:schemeClr val="dk1"/>
                          </a:solidFill>
                          <a:effectLst/>
                          <a:latin typeface="+mn-lt"/>
                          <a:ea typeface="+mn-ea"/>
                          <a:cs typeface="+mn-cs"/>
                        </a:rPr>
                        <a:t>22,172</a:t>
                      </a:r>
                      <a:r>
                        <a:rPr kumimoji="1" lang="ja-JP" altLang="en-US" sz="1800" b="1" i="0" kern="1200" dirty="0">
                          <a:solidFill>
                            <a:schemeClr val="dk1"/>
                          </a:solidFill>
                          <a:effectLst/>
                          <a:latin typeface="+mn-lt"/>
                          <a:ea typeface="+mn-ea"/>
                          <a:cs typeface="+mn-cs"/>
                        </a:rPr>
                        <a:t>円</a:t>
                      </a:r>
                      <a:endParaRPr lang="en-US" altLang="ja-JP" sz="1800" b="0" dirty="0">
                        <a:solidFill>
                          <a:schemeClr val="tx1"/>
                        </a:solidFill>
                        <a:latin typeface="メイリオ" panose="020B0604030504040204" pitchFamily="50" charset="-128"/>
                        <a:ea typeface="メイリオ" panose="020B0604030504040204" pitchFamily="50" charset="-128"/>
                        <a:cs typeface="メイリオ" pitchFamily="50" charset="-128"/>
                      </a:endParaRPr>
                    </a:p>
                  </a:txBody>
                  <a:tcPr marL="91446" marR="91446"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kern="1200" dirty="0">
                          <a:solidFill>
                            <a:schemeClr val="dk1"/>
                          </a:solidFill>
                          <a:effectLst/>
                          <a:latin typeface="+mn-lt"/>
                          <a:ea typeface="+mn-ea"/>
                          <a:cs typeface="+mn-cs"/>
                        </a:rPr>
                        <a:t>5,321,420</a:t>
                      </a:r>
                      <a:r>
                        <a:rPr kumimoji="1" lang="ja-JP" altLang="en-US" sz="1800" b="0" i="0" kern="1200" dirty="0">
                          <a:solidFill>
                            <a:schemeClr val="dk1"/>
                          </a:solidFill>
                          <a:effectLst/>
                          <a:latin typeface="+mn-lt"/>
                          <a:ea typeface="+mn-ea"/>
                          <a:cs typeface="+mn-cs"/>
                        </a:rPr>
                        <a:t>円</a:t>
                      </a:r>
                      <a:endParaRPr lang="en-US" altLang="ja-JP" sz="1800" b="0" dirty="0">
                        <a:solidFill>
                          <a:schemeClr val="tx1"/>
                        </a:solidFill>
                        <a:latin typeface="メイリオ" panose="020B0604030504040204" pitchFamily="50" charset="-128"/>
                        <a:ea typeface="メイリオ" panose="020B0604030504040204" pitchFamily="50" charset="-128"/>
                        <a:cs typeface="メイリオ" pitchFamily="50" charset="-128"/>
                      </a:endParaRPr>
                    </a:p>
                  </a:txBody>
                  <a:tcPr marL="91446" marR="91446"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800" b="0" i="0" kern="1200" dirty="0">
                          <a:solidFill>
                            <a:schemeClr val="dk1"/>
                          </a:solidFill>
                          <a:effectLst/>
                          <a:latin typeface="+mn-lt"/>
                          <a:ea typeface="+mn-ea"/>
                          <a:cs typeface="+mn-cs"/>
                        </a:rPr>
                        <a:t>521,420</a:t>
                      </a:r>
                      <a:r>
                        <a:rPr kumimoji="1" lang="ja-JP" altLang="en-US" sz="1800" b="0" i="0" kern="1200" dirty="0">
                          <a:solidFill>
                            <a:schemeClr val="dk1"/>
                          </a:solidFill>
                          <a:effectLst/>
                          <a:latin typeface="+mn-lt"/>
                          <a:ea typeface="+mn-ea"/>
                          <a:cs typeface="+mn-cs"/>
                        </a:rPr>
                        <a:t>円</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91446" marR="91446"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3070">
                <a:tc>
                  <a:txBody>
                    <a:bodyPr/>
                    <a:lstStyle/>
                    <a:p>
                      <a:pPr algn="l"/>
                      <a:r>
                        <a:rPr kumimoji="1" lang="en-US" altLang="ja-JP" sz="1800" b="1" i="0" kern="1200" dirty="0">
                          <a:solidFill>
                            <a:schemeClr val="dk1"/>
                          </a:solidFill>
                          <a:effectLst/>
                          <a:latin typeface="+mn-lt"/>
                          <a:ea typeface="+mn-ea"/>
                          <a:cs typeface="+mn-cs"/>
                        </a:rPr>
                        <a:t>2.0%</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91446" marR="91446"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kern="1200" dirty="0">
                          <a:solidFill>
                            <a:schemeClr val="dk1"/>
                          </a:solidFill>
                          <a:effectLst/>
                          <a:latin typeface="+mn-lt"/>
                          <a:ea typeface="+mn-ea"/>
                          <a:cs typeface="+mn-cs"/>
                        </a:rPr>
                        <a:t>24,478</a:t>
                      </a:r>
                      <a:r>
                        <a:rPr kumimoji="1" lang="ja-JP" altLang="en-US" sz="1800" b="1" i="0" kern="1200" dirty="0">
                          <a:solidFill>
                            <a:schemeClr val="dk1"/>
                          </a:solidFill>
                          <a:effectLst/>
                          <a:latin typeface="+mn-lt"/>
                          <a:ea typeface="+mn-ea"/>
                          <a:cs typeface="+mn-cs"/>
                        </a:rPr>
                        <a:t>円</a:t>
                      </a:r>
                      <a:endParaRPr lang="en-US" altLang="ja-JP" sz="1800" b="0" dirty="0">
                        <a:solidFill>
                          <a:schemeClr val="tx1"/>
                        </a:solidFill>
                        <a:latin typeface="メイリオ" panose="020B0604030504040204" pitchFamily="50" charset="-128"/>
                        <a:ea typeface="メイリオ" panose="020B0604030504040204" pitchFamily="50" charset="-128"/>
                        <a:cs typeface="メイリオ" pitchFamily="50" charset="-128"/>
                      </a:endParaRPr>
                    </a:p>
                  </a:txBody>
                  <a:tcPr marL="91446" marR="91446"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kern="1200" dirty="0">
                          <a:solidFill>
                            <a:schemeClr val="dk1"/>
                          </a:solidFill>
                          <a:effectLst/>
                          <a:latin typeface="+mn-lt"/>
                          <a:ea typeface="+mn-ea"/>
                          <a:cs typeface="+mn-cs"/>
                        </a:rPr>
                        <a:t>5,874,754</a:t>
                      </a:r>
                      <a:r>
                        <a:rPr kumimoji="1" lang="ja-JP" altLang="en-US" sz="1800" b="0" i="0" kern="1200" dirty="0">
                          <a:solidFill>
                            <a:schemeClr val="dk1"/>
                          </a:solidFill>
                          <a:effectLst/>
                          <a:latin typeface="+mn-lt"/>
                          <a:ea typeface="+mn-ea"/>
                          <a:cs typeface="+mn-cs"/>
                        </a:rPr>
                        <a:t>円</a:t>
                      </a:r>
                      <a:endParaRPr lang="en-US" altLang="ja-JP" sz="1800" b="0" dirty="0">
                        <a:solidFill>
                          <a:schemeClr val="tx1"/>
                        </a:solidFill>
                        <a:latin typeface="メイリオ" panose="020B0604030504040204" pitchFamily="50" charset="-128"/>
                        <a:ea typeface="メイリオ" panose="020B0604030504040204" pitchFamily="50" charset="-128"/>
                        <a:cs typeface="メイリオ" pitchFamily="50" charset="-128"/>
                      </a:endParaRPr>
                    </a:p>
                  </a:txBody>
                  <a:tcPr marL="91446" marR="91446"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800" b="0" i="0" kern="1200" dirty="0">
                          <a:solidFill>
                            <a:schemeClr val="dk1"/>
                          </a:solidFill>
                          <a:effectLst/>
                          <a:latin typeface="+mn-lt"/>
                          <a:ea typeface="+mn-ea"/>
                          <a:cs typeface="+mn-cs"/>
                        </a:rPr>
                        <a:t>1,074,754</a:t>
                      </a:r>
                      <a:r>
                        <a:rPr kumimoji="1" lang="ja-JP" altLang="en-US" sz="1800" b="0" i="0" kern="1200" dirty="0">
                          <a:solidFill>
                            <a:schemeClr val="dk1"/>
                          </a:solidFill>
                          <a:effectLst/>
                          <a:latin typeface="+mn-lt"/>
                          <a:ea typeface="+mn-ea"/>
                          <a:cs typeface="+mn-cs"/>
                        </a:rPr>
                        <a:t>円</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91446" marR="91446"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3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kern="1200" dirty="0">
                          <a:solidFill>
                            <a:schemeClr val="dk1"/>
                          </a:solidFill>
                          <a:effectLst/>
                          <a:latin typeface="+mn-lt"/>
                          <a:ea typeface="+mn-ea"/>
                          <a:cs typeface="+mn-cs"/>
                        </a:rPr>
                        <a:t>3.0%</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91446" marR="91446"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kern="1200" dirty="0">
                          <a:solidFill>
                            <a:schemeClr val="dk1"/>
                          </a:solidFill>
                          <a:effectLst/>
                          <a:latin typeface="+mn-lt"/>
                          <a:ea typeface="+mn-ea"/>
                          <a:cs typeface="+mn-cs"/>
                        </a:rPr>
                        <a:t>26,914</a:t>
                      </a:r>
                      <a:r>
                        <a:rPr kumimoji="1" lang="ja-JP" altLang="en-US" sz="1800" b="1" i="0" kern="1200" dirty="0">
                          <a:solidFill>
                            <a:schemeClr val="dk1"/>
                          </a:solidFill>
                          <a:effectLst/>
                          <a:latin typeface="+mn-lt"/>
                          <a:ea typeface="+mn-ea"/>
                          <a:cs typeface="+mn-cs"/>
                        </a:rPr>
                        <a:t>円</a:t>
                      </a:r>
                      <a:endParaRPr lang="en-US" altLang="ja-JP" sz="1800" b="0" dirty="0">
                        <a:solidFill>
                          <a:schemeClr val="tx1"/>
                        </a:solidFill>
                        <a:latin typeface="メイリオ" panose="020B0604030504040204" pitchFamily="50" charset="-128"/>
                        <a:ea typeface="メイリオ" panose="020B0604030504040204" pitchFamily="50" charset="-128"/>
                        <a:cs typeface="メイリオ" pitchFamily="50" charset="-128"/>
                      </a:endParaRPr>
                    </a:p>
                  </a:txBody>
                  <a:tcPr marL="91446" marR="91446"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kern="1200" dirty="0">
                          <a:solidFill>
                            <a:schemeClr val="dk1"/>
                          </a:solidFill>
                          <a:effectLst/>
                          <a:latin typeface="+mn-lt"/>
                          <a:ea typeface="+mn-ea"/>
                          <a:cs typeface="+mn-cs"/>
                        </a:rPr>
                        <a:t>6,459,510</a:t>
                      </a:r>
                      <a:r>
                        <a:rPr kumimoji="1" lang="ja-JP" altLang="en-US" sz="1800" b="0" i="0" kern="1200" dirty="0">
                          <a:solidFill>
                            <a:schemeClr val="dk1"/>
                          </a:solidFill>
                          <a:effectLst/>
                          <a:latin typeface="+mn-lt"/>
                          <a:ea typeface="+mn-ea"/>
                          <a:cs typeface="+mn-cs"/>
                        </a:rPr>
                        <a:t>円</a:t>
                      </a:r>
                      <a:endParaRPr lang="en-US" altLang="ja-JP" sz="1800" b="0" dirty="0">
                        <a:solidFill>
                          <a:schemeClr val="tx1"/>
                        </a:solidFill>
                        <a:latin typeface="メイリオ" panose="020B0604030504040204" pitchFamily="50" charset="-128"/>
                        <a:ea typeface="メイリオ" panose="020B0604030504040204" pitchFamily="50" charset="-128"/>
                        <a:cs typeface="メイリオ" pitchFamily="50" charset="-128"/>
                      </a:endParaRPr>
                    </a:p>
                  </a:txBody>
                  <a:tcPr marL="91446" marR="91446"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800" b="0" i="0" kern="1200" dirty="0">
                          <a:solidFill>
                            <a:schemeClr val="dk1"/>
                          </a:solidFill>
                          <a:effectLst/>
                          <a:latin typeface="+mn-lt"/>
                          <a:ea typeface="+mn-ea"/>
                          <a:cs typeface="+mn-cs"/>
                        </a:rPr>
                        <a:t>1,659,510</a:t>
                      </a:r>
                      <a:r>
                        <a:rPr kumimoji="1" lang="ja-JP" altLang="en-US" sz="1800" b="0" i="0" kern="1200" dirty="0">
                          <a:solidFill>
                            <a:schemeClr val="dk1"/>
                          </a:solidFill>
                          <a:effectLst/>
                          <a:latin typeface="+mn-lt"/>
                          <a:ea typeface="+mn-ea"/>
                          <a:cs typeface="+mn-cs"/>
                        </a:rPr>
                        <a:t>円</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marL="91446" marR="91446"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456254"/>
                  </a:ext>
                </a:extLst>
              </a:tr>
            </a:tbl>
          </a:graphicData>
        </a:graphic>
      </p:graphicFrame>
      <p:sp>
        <p:nvSpPr>
          <p:cNvPr id="16" name="テキスト ボックス 8">
            <a:extLst>
              <a:ext uri="{FF2B5EF4-FFF2-40B4-BE49-F238E27FC236}">
                <a16:creationId xmlns:a16="http://schemas.microsoft.com/office/drawing/2014/main" id="{B7AA8873-AB1B-0B5A-3996-CC7AD0B42517}"/>
              </a:ext>
            </a:extLst>
          </p:cNvPr>
          <p:cNvSpPr txBox="1">
            <a:spLocks noChangeArrowheads="1"/>
          </p:cNvSpPr>
          <p:nvPr/>
        </p:nvSpPr>
        <p:spPr bwMode="auto">
          <a:xfrm>
            <a:off x="0" y="4201343"/>
            <a:ext cx="98650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buClr>
                <a:srgbClr val="006600"/>
              </a:buClr>
              <a:buFont typeface="Wingdings" pitchFamily="2" charset="2"/>
              <a:buChar char="n"/>
              <a:defRPr kumimoji="1" sz="1400">
                <a:solidFill>
                  <a:schemeClr val="tx1"/>
                </a:solidFill>
                <a:latin typeface="ＨＧｺﾞｼｯｸE-PRO"/>
                <a:ea typeface="ＨＧｺﾞｼｯｸE-PRO"/>
                <a:cs typeface="ＨＧｺﾞｼｯｸE-PRO"/>
              </a:defRPr>
            </a:lvl1pPr>
            <a:lvl2pPr marL="742950" indent="-285750" eaLnBrk="0" hangingPunct="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a:defRPr>
            </a:lvl2pPr>
            <a:lvl3pPr marL="1143000" indent="-228600" eaLnBrk="0" hangingPunct="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cs typeface="ＨＧｺﾞｼｯｸE-PRO"/>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a:defRPr>
            </a:lvl9pPr>
          </a:lstStyle>
          <a:p>
            <a:pPr eaLnBrk="1" hangingPunct="1">
              <a:spcBef>
                <a:spcPct val="0"/>
              </a:spcBef>
              <a:spcAft>
                <a:spcPct val="0"/>
              </a:spcAft>
              <a:buClrTx/>
              <a:buNone/>
            </a:pPr>
            <a:r>
              <a:rPr lang="ja-JP" altLang="en-US" sz="1350" b="1" dirty="0">
                <a:latin typeface="メイリオ" panose="020B0604030504040204" pitchFamily="50" charset="-128"/>
                <a:ea typeface="メイリオ" panose="020B0604030504040204" pitchFamily="50" charset="-128"/>
              </a:rPr>
              <a:t>（例）月額</a:t>
            </a:r>
            <a:r>
              <a:rPr lang="en-US" altLang="ja-JP" sz="1350" b="1" dirty="0">
                <a:latin typeface="メイリオ" panose="020B0604030504040204" pitchFamily="50" charset="-128"/>
                <a:ea typeface="メイリオ" panose="020B0604030504040204" pitchFamily="50" charset="-128"/>
              </a:rPr>
              <a:t>10</a:t>
            </a:r>
            <a:r>
              <a:rPr lang="ja-JP" altLang="en-US" sz="1350" b="1" dirty="0">
                <a:latin typeface="メイリオ" panose="020B0604030504040204" pitchFamily="50" charset="-128"/>
                <a:ea typeface="メイリオ" panose="020B0604030504040204" pitchFamily="50" charset="-128"/>
              </a:rPr>
              <a:t>万円を</a:t>
            </a:r>
            <a:r>
              <a:rPr lang="en-US" altLang="ja-JP" sz="1350" b="1" dirty="0">
                <a:latin typeface="メイリオ" panose="020B0604030504040204" pitchFamily="50" charset="-128"/>
                <a:ea typeface="メイリオ" panose="020B0604030504040204" pitchFamily="50" charset="-128"/>
              </a:rPr>
              <a:t>4</a:t>
            </a:r>
            <a:r>
              <a:rPr lang="ja-JP" altLang="en-US" sz="1350" b="1" dirty="0">
                <a:latin typeface="メイリオ" panose="020B0604030504040204" pitchFamily="50" charset="-128"/>
                <a:ea typeface="メイリオ" panose="020B0604030504040204" pitchFamily="50" charset="-128"/>
              </a:rPr>
              <a:t>年間</a:t>
            </a:r>
            <a:r>
              <a:rPr lang="en-US" altLang="ja-JP" sz="1350" b="1" dirty="0">
                <a:latin typeface="メイリオ" panose="020B0604030504040204" pitchFamily="50" charset="-128"/>
                <a:ea typeface="メイリオ" panose="020B0604030504040204" pitchFamily="50" charset="-128"/>
              </a:rPr>
              <a:t>(480</a:t>
            </a:r>
            <a:r>
              <a:rPr lang="ja-JP" altLang="en-US" sz="1350" b="1" dirty="0">
                <a:latin typeface="メイリオ" panose="020B0604030504040204" pitchFamily="50" charset="-128"/>
                <a:ea typeface="メイリオ" panose="020B0604030504040204" pitchFamily="50" charset="-128"/>
              </a:rPr>
              <a:t>万円</a:t>
            </a:r>
            <a:r>
              <a:rPr lang="en-US" altLang="ja-JP" sz="1350" b="1" dirty="0">
                <a:latin typeface="メイリオ" panose="020B0604030504040204" pitchFamily="50" charset="-128"/>
                <a:ea typeface="メイリオ" panose="020B0604030504040204" pitchFamily="50" charset="-128"/>
              </a:rPr>
              <a:t>)</a:t>
            </a:r>
            <a:r>
              <a:rPr lang="ja-JP" altLang="en-US" sz="1350" b="1" dirty="0">
                <a:latin typeface="メイリオ" panose="020B0604030504040204" pitchFamily="50" charset="-128"/>
                <a:ea typeface="メイリオ" panose="020B0604030504040204" pitchFamily="50" charset="-128"/>
              </a:rPr>
              <a:t>借りて返還する場合の適用利率別の返還月額（利率固定方式、返還回数</a:t>
            </a:r>
            <a:r>
              <a:rPr lang="en-US" altLang="ja-JP" sz="1350" b="1" dirty="0">
                <a:latin typeface="メイリオ" panose="020B0604030504040204" pitchFamily="50" charset="-128"/>
                <a:ea typeface="メイリオ" panose="020B0604030504040204" pitchFamily="50" charset="-128"/>
              </a:rPr>
              <a:t>240</a:t>
            </a:r>
            <a:r>
              <a:rPr lang="ja-JP" altLang="en-US" sz="1350" b="1" dirty="0">
                <a:latin typeface="メイリオ" panose="020B0604030504040204" pitchFamily="50" charset="-128"/>
                <a:ea typeface="メイリオ" panose="020B0604030504040204" pitchFamily="50" charset="-128"/>
              </a:rPr>
              <a:t>回）</a:t>
            </a:r>
          </a:p>
        </p:txBody>
      </p:sp>
      <p:sp>
        <p:nvSpPr>
          <p:cNvPr id="19" name="矢印: ストライプ 18">
            <a:extLst>
              <a:ext uri="{FF2B5EF4-FFF2-40B4-BE49-F238E27FC236}">
                <a16:creationId xmlns:a16="http://schemas.microsoft.com/office/drawing/2014/main" id="{A3B953C4-D222-CB7C-42F4-E64B343EFDA9}"/>
              </a:ext>
            </a:extLst>
          </p:cNvPr>
          <p:cNvSpPr/>
          <p:nvPr/>
        </p:nvSpPr>
        <p:spPr bwMode="auto">
          <a:xfrm rot="5400000">
            <a:off x="5713334" y="5205280"/>
            <a:ext cx="1271975" cy="648072"/>
          </a:xfrm>
          <a:prstGeom prst="stripedRightArrow">
            <a:avLst>
              <a:gd name="adj1" fmla="val 57560"/>
              <a:gd name="adj2" fmla="val 50000"/>
            </a:avLst>
          </a:prstGeom>
          <a:solidFill>
            <a:schemeClr val="accent5">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Times New Roman" charset="0"/>
              <a:ea typeface="ＭＳ Ｐゴシック" pitchFamily="50" charset="-128"/>
            </a:endParaRPr>
          </a:p>
        </p:txBody>
      </p:sp>
      <p:sp>
        <p:nvSpPr>
          <p:cNvPr id="23" name="四角形: 角を丸くする 4">
            <a:extLst>
              <a:ext uri="{FF2B5EF4-FFF2-40B4-BE49-F238E27FC236}">
                <a16:creationId xmlns:a16="http://schemas.microsoft.com/office/drawing/2014/main" id="{9A093744-5E4C-AB9E-EEE3-07B953F304EE}"/>
              </a:ext>
            </a:extLst>
          </p:cNvPr>
          <p:cNvSpPr txBox="1"/>
          <p:nvPr/>
        </p:nvSpPr>
        <p:spPr>
          <a:xfrm>
            <a:off x="6698622" y="5016635"/>
            <a:ext cx="1960592" cy="73546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ts val="0"/>
              </a:spcAft>
              <a:buNone/>
            </a:pPr>
            <a:r>
              <a:rPr lang="ja-JP" altLang="en-US" sz="1600" b="1" dirty="0">
                <a:solidFill>
                  <a:srgbClr val="FF0000"/>
                </a:solidFill>
                <a:latin typeface="メイリオ" panose="020B0604030504040204" pitchFamily="50" charset="-128"/>
                <a:ea typeface="メイリオ" panose="020B0604030504040204" pitchFamily="50" charset="-128"/>
              </a:rPr>
              <a:t>利率が高ければ高いほど、利子の額も高くなります。</a:t>
            </a:r>
            <a:endParaRPr kumimoji="1" lang="ja-JP" altLang="en-US" sz="1600" b="1" kern="1200" dirty="0">
              <a:solidFill>
                <a:srgbClr val="FF0000"/>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21B0F091-25EA-8DA9-867B-79039A0BC07D}"/>
              </a:ext>
            </a:extLst>
          </p:cNvPr>
          <p:cNvPicPr>
            <a:picLocks noChangeAspect="1"/>
          </p:cNvPicPr>
          <p:nvPr/>
        </p:nvPicPr>
        <p:blipFill>
          <a:blip r:embed="rId3"/>
          <a:stretch>
            <a:fillRect/>
          </a:stretch>
        </p:blipFill>
        <p:spPr>
          <a:xfrm>
            <a:off x="7956376" y="5710753"/>
            <a:ext cx="815974" cy="836896"/>
          </a:xfrm>
          <a:prstGeom prst="rect">
            <a:avLst/>
          </a:prstGeom>
        </p:spPr>
      </p:pic>
      <p:sp>
        <p:nvSpPr>
          <p:cNvPr id="9" name="テキスト ボックス 8">
            <a:extLst>
              <a:ext uri="{FF2B5EF4-FFF2-40B4-BE49-F238E27FC236}">
                <a16:creationId xmlns:a16="http://schemas.microsoft.com/office/drawing/2014/main" id="{41D53516-CBC6-6AAB-41E1-BAAFC058FE7A}"/>
              </a:ext>
            </a:extLst>
          </p:cNvPr>
          <p:cNvSpPr txBox="1"/>
          <p:nvPr/>
        </p:nvSpPr>
        <p:spPr>
          <a:xfrm>
            <a:off x="437013" y="1686867"/>
            <a:ext cx="8526020" cy="2554545"/>
          </a:xfrm>
          <a:prstGeom prst="rect">
            <a:avLst/>
          </a:prstGeom>
          <a:noFill/>
        </p:spPr>
        <p:txBody>
          <a:bodyPr wrap="square">
            <a:spAutoFit/>
          </a:bodyPr>
          <a:lstStyle/>
          <a:p>
            <a:pPr marL="285750" indent="-285750">
              <a:spcBef>
                <a:spcPts val="300"/>
              </a:spcBef>
              <a:buFont typeface="Wingdings" panose="05000000000000000000" pitchFamily="2" charset="2"/>
              <a:buChar char="n"/>
            </a:pPr>
            <a:r>
              <a:rPr lang="ja-JP" altLang="en-US" dirty="0">
                <a:latin typeface="メイリオ" panose="020B0604030504040204" pitchFamily="50" charset="-128"/>
                <a:ea typeface="メイリオ" panose="020B0604030504040204" pitchFamily="50" charset="-128"/>
              </a:rPr>
              <a:t>利率は、</a:t>
            </a:r>
            <a:r>
              <a:rPr lang="ja-JP" altLang="en-US" b="1" dirty="0">
                <a:solidFill>
                  <a:srgbClr val="FF0000"/>
                </a:solidFill>
                <a:latin typeface="メイリオ" panose="020B0604030504040204" pitchFamily="50" charset="-128"/>
                <a:ea typeface="メイリオ" panose="020B0604030504040204" pitchFamily="50" charset="-128"/>
              </a:rPr>
              <a:t>貸与終了月に決定</a:t>
            </a:r>
            <a:r>
              <a:rPr lang="ja-JP" altLang="en-US" dirty="0">
                <a:latin typeface="メイリオ" panose="020B0604030504040204" pitchFamily="50" charset="-128"/>
                <a:ea typeface="メイリオ" panose="020B0604030504040204" pitchFamily="50" charset="-128"/>
              </a:rPr>
              <a:t>します。貸与開始月の利率ではない点に注意してください（貸与終了するまで利率はわかりません）。</a:t>
            </a:r>
            <a:endParaRPr lang="en-US" altLang="ja-JP" dirty="0">
              <a:latin typeface="メイリオ" panose="020B0604030504040204" pitchFamily="50" charset="-128"/>
              <a:ea typeface="メイリオ" panose="020B0604030504040204" pitchFamily="50" charset="-128"/>
            </a:endParaRPr>
          </a:p>
          <a:p>
            <a:pPr marL="355600" indent="-177800">
              <a:spcBef>
                <a:spcPts val="300"/>
              </a:spcBef>
            </a:pPr>
            <a:r>
              <a:rPr lang="ja-JP" altLang="en-US" sz="1200" dirty="0">
                <a:solidFill>
                  <a:srgbClr val="FF0000"/>
                </a:solidFill>
                <a:latin typeface="メイリオ" panose="020B0604030504040204" pitchFamily="50" charset="-128"/>
                <a:ea typeface="メイリオ" panose="020B0604030504040204" pitchFamily="50" charset="-128"/>
              </a:rPr>
              <a:t>（例）令和</a:t>
            </a:r>
            <a:r>
              <a:rPr lang="en-US" altLang="ja-JP" sz="1200" dirty="0">
                <a:solidFill>
                  <a:srgbClr val="FF0000"/>
                </a:solidFill>
                <a:latin typeface="メイリオ" panose="020B0604030504040204" pitchFamily="50" charset="-128"/>
                <a:ea typeface="メイリオ" panose="020B0604030504040204" pitchFamily="50" charset="-128"/>
              </a:rPr>
              <a:t>8</a:t>
            </a:r>
            <a:r>
              <a:rPr lang="ja-JP" altLang="en-US" sz="1200" dirty="0">
                <a:solidFill>
                  <a:srgbClr val="FF0000"/>
                </a:solidFill>
                <a:latin typeface="メイリオ" panose="020B0604030504040204" pitchFamily="50" charset="-128"/>
                <a:ea typeface="メイリオ" panose="020B0604030504040204" pitchFamily="50" charset="-128"/>
              </a:rPr>
              <a:t>年度入学の大学学部生の場合</a:t>
            </a:r>
            <a:endParaRPr lang="en-US" altLang="ja-JP" sz="1200" dirty="0">
              <a:solidFill>
                <a:srgbClr val="FF0000"/>
              </a:solidFill>
              <a:latin typeface="メイリオ" panose="020B0604030504040204" pitchFamily="50" charset="-128"/>
              <a:ea typeface="メイリオ" panose="020B0604030504040204" pitchFamily="50" charset="-128"/>
            </a:endParaRPr>
          </a:p>
          <a:p>
            <a:pPr marL="355600">
              <a:spcBef>
                <a:spcPts val="300"/>
              </a:spcBef>
            </a:pPr>
            <a:r>
              <a:rPr lang="en-US" altLang="ja-JP" sz="1200" dirty="0">
                <a:solidFill>
                  <a:srgbClr val="FF0000"/>
                </a:solidFill>
                <a:latin typeface="メイリオ" panose="020B0604030504040204" pitchFamily="50" charset="-128"/>
                <a:ea typeface="メイリオ" panose="020B0604030504040204" pitchFamily="50" charset="-128"/>
              </a:rPr>
              <a:t>1</a:t>
            </a:r>
            <a:r>
              <a:rPr lang="ja-JP" altLang="en-US" sz="1200" dirty="0">
                <a:solidFill>
                  <a:srgbClr val="FF0000"/>
                </a:solidFill>
                <a:latin typeface="メイリオ" panose="020B0604030504040204" pitchFamily="50" charset="-128"/>
                <a:ea typeface="メイリオ" panose="020B0604030504040204" pitchFamily="50" charset="-128"/>
              </a:rPr>
              <a:t>年次から基本月額を</a:t>
            </a:r>
            <a:r>
              <a:rPr lang="en-US" altLang="ja-JP" sz="1200" dirty="0">
                <a:solidFill>
                  <a:srgbClr val="FF0000"/>
                </a:solidFill>
                <a:latin typeface="メイリオ" panose="020B0604030504040204" pitchFamily="50" charset="-128"/>
                <a:ea typeface="メイリオ" panose="020B0604030504040204" pitchFamily="50" charset="-128"/>
              </a:rPr>
              <a:t>4</a:t>
            </a:r>
            <a:r>
              <a:rPr lang="ja-JP" altLang="en-US" sz="1200" dirty="0">
                <a:solidFill>
                  <a:srgbClr val="FF0000"/>
                </a:solidFill>
                <a:latin typeface="メイリオ" panose="020B0604030504040204" pitchFamily="50" charset="-128"/>
                <a:ea typeface="メイリオ" panose="020B0604030504040204" pitchFamily="50" charset="-128"/>
              </a:rPr>
              <a:t>年間借りた場合に適用される利率は、貸与終了月（卒業時と同じ令和</a:t>
            </a:r>
            <a:r>
              <a:rPr lang="en-US" altLang="ja-JP" sz="1200" dirty="0">
                <a:solidFill>
                  <a:srgbClr val="FF0000"/>
                </a:solidFill>
                <a:latin typeface="メイリオ" panose="020B0604030504040204" pitchFamily="50" charset="-128"/>
                <a:ea typeface="メイリオ" panose="020B0604030504040204" pitchFamily="50" charset="-128"/>
              </a:rPr>
              <a:t>12</a:t>
            </a:r>
            <a:r>
              <a:rPr lang="ja-JP" altLang="en-US" sz="1200" dirty="0">
                <a:solidFill>
                  <a:srgbClr val="FF0000"/>
                </a:solidFill>
                <a:latin typeface="メイリオ" panose="020B0604030504040204" pitchFamily="50" charset="-128"/>
                <a:ea typeface="メイリオ" panose="020B0604030504040204" pitchFamily="50" charset="-128"/>
              </a:rPr>
              <a:t>年</a:t>
            </a:r>
            <a:r>
              <a:rPr lang="en-US" altLang="ja-JP" sz="1200" dirty="0">
                <a:solidFill>
                  <a:srgbClr val="FF0000"/>
                </a:solidFill>
                <a:latin typeface="メイリオ" panose="020B0604030504040204" pitchFamily="50" charset="-128"/>
                <a:ea typeface="メイリオ" panose="020B0604030504040204" pitchFamily="50" charset="-128"/>
              </a:rPr>
              <a:t>3</a:t>
            </a:r>
            <a:r>
              <a:rPr lang="ja-JP" altLang="en-US" sz="1200" dirty="0">
                <a:solidFill>
                  <a:srgbClr val="FF0000"/>
                </a:solidFill>
                <a:latin typeface="メイリオ" panose="020B0604030504040204" pitchFamily="50" charset="-128"/>
                <a:ea typeface="メイリオ" panose="020B0604030504040204" pitchFamily="50" charset="-128"/>
              </a:rPr>
              <a:t>月）に決定します。</a:t>
            </a:r>
            <a:endParaRPr lang="en-US" altLang="ja-JP" sz="700" dirty="0">
              <a:solidFill>
                <a:srgbClr val="FF0000"/>
              </a:solidFill>
              <a:latin typeface="メイリオ" panose="020B0604030504040204" pitchFamily="50" charset="-128"/>
              <a:ea typeface="メイリオ" panose="020B0604030504040204" pitchFamily="50" charset="-128"/>
            </a:endParaRPr>
          </a:p>
          <a:p>
            <a:pPr marL="285750" indent="-285750">
              <a:spcBef>
                <a:spcPts val="300"/>
              </a:spcBef>
              <a:buFont typeface="Wingdings" panose="05000000000000000000" pitchFamily="2" charset="2"/>
              <a:buChar char="n"/>
            </a:pPr>
            <a:r>
              <a:rPr lang="ja-JP" altLang="en-US" dirty="0">
                <a:latin typeface="メイリオ" panose="020B0604030504040204" pitchFamily="50" charset="-128"/>
                <a:ea typeface="メイリオ" panose="020B0604030504040204" pitchFamily="50" charset="-128"/>
              </a:rPr>
              <a:t>実際に適用される利率及び割賦金額は、貸与終了後に機構から</a:t>
            </a:r>
            <a:r>
              <a:rPr lang="ja-JP" altLang="en-US" b="1" dirty="0">
                <a:latin typeface="メイリオ" panose="020B0604030504040204" pitchFamily="50" charset="-128"/>
                <a:ea typeface="メイリオ" panose="020B0604030504040204" pitchFamily="50" charset="-128"/>
              </a:rPr>
              <a:t>「第二種奨学金の返還条件等通知及び口座振替（リレー口座）加入通知」</a:t>
            </a:r>
            <a:r>
              <a:rPr lang="ja-JP" altLang="en-US" dirty="0">
                <a:latin typeface="メイリオ" panose="020B0604030504040204" pitchFamily="50" charset="-128"/>
                <a:ea typeface="メイリオ" panose="020B0604030504040204" pitchFamily="50" charset="-128"/>
              </a:rPr>
              <a:t>でお知らせします。</a:t>
            </a:r>
            <a:endParaRPr lang="en-US" altLang="ja-JP" dirty="0">
              <a:latin typeface="メイリオ" panose="020B0604030504040204" pitchFamily="50" charset="-128"/>
              <a:ea typeface="メイリオ" panose="020B0604030504040204" pitchFamily="50" charset="-128"/>
            </a:endParaRPr>
          </a:p>
          <a:p>
            <a:pPr marL="285750" indent="-285750">
              <a:spcBef>
                <a:spcPts val="300"/>
              </a:spcBef>
              <a:buFont typeface="Wingdings" panose="05000000000000000000" pitchFamily="2" charset="2"/>
              <a:buChar char="n"/>
            </a:pPr>
            <a:r>
              <a:rPr lang="ja-JP" altLang="en-US" dirty="0">
                <a:latin typeface="メイリオ" panose="020B0604030504040204" pitchFamily="50" charset="-128"/>
                <a:ea typeface="メイリオ" panose="020B0604030504040204" pitchFamily="50" charset="-128"/>
              </a:rPr>
              <a:t>第二種奨学金の利率の算定方法として、</a:t>
            </a:r>
            <a:r>
              <a:rPr lang="ja-JP" altLang="en-US" b="1" dirty="0">
                <a:latin typeface="メイリオ" panose="020B0604030504040204" pitchFamily="50" charset="-128"/>
                <a:ea typeface="メイリオ" panose="020B0604030504040204" pitchFamily="50" charset="-128"/>
              </a:rPr>
              <a:t>「利率固定方式」</a:t>
            </a:r>
            <a:r>
              <a:rPr lang="ja-JP" altLang="en-US" dirty="0">
                <a:latin typeface="メイリオ" panose="020B0604030504040204" pitchFamily="50" charset="-128"/>
                <a:ea typeface="メイリオ" panose="020B0604030504040204" pitchFamily="50" charset="-128"/>
              </a:rPr>
              <a:t>と</a:t>
            </a:r>
            <a:r>
              <a:rPr lang="ja-JP" altLang="en-US" b="1" dirty="0">
                <a:latin typeface="メイリオ" panose="020B0604030504040204" pitchFamily="50" charset="-128"/>
                <a:ea typeface="メイリオ" panose="020B0604030504040204" pitchFamily="50" charset="-128"/>
              </a:rPr>
              <a:t>「利率見直し方式」</a:t>
            </a:r>
            <a:r>
              <a:rPr lang="ja-JP" altLang="en-US" dirty="0">
                <a:latin typeface="メイリオ" panose="020B0604030504040204" pitchFamily="50" charset="-128"/>
                <a:ea typeface="メイリオ" panose="020B0604030504040204" pitchFamily="50" charset="-128"/>
              </a:rPr>
              <a:t>の</a:t>
            </a:r>
            <a:r>
              <a:rPr lang="ja-JP" altLang="en-US" b="1" dirty="0">
                <a:latin typeface="メイリオ" panose="020B0604030504040204" pitchFamily="50" charset="-128"/>
                <a:ea typeface="メイリオ" panose="020B0604030504040204" pitchFamily="50" charset="-128"/>
              </a:rPr>
              <a:t>いずれか一方を第二種奨学金を申し込む際に選択</a:t>
            </a:r>
            <a:r>
              <a:rPr lang="ja-JP" altLang="en-US" dirty="0">
                <a:latin typeface="メイリオ" panose="020B0604030504040204" pitchFamily="50" charset="-128"/>
                <a:ea typeface="メイリオ" panose="020B0604030504040204" pitchFamily="50" charset="-128"/>
              </a:rPr>
              <a:t>しますが、利率の算定方法は、貸与期間が終了する年度の一定時期まで変更することができます。</a:t>
            </a:r>
          </a:p>
        </p:txBody>
      </p:sp>
    </p:spTree>
    <p:extLst>
      <p:ext uri="{BB962C8B-B14F-4D97-AF65-F5344CB8AC3E}">
        <p14:creationId xmlns:p14="http://schemas.microsoft.com/office/powerpoint/2010/main" val="4134366990"/>
      </p:ext>
    </p:extLst>
  </p:cSld>
  <p:clrMapOvr>
    <a:masterClrMapping/>
  </p:clrMapOvr>
</p:sld>
</file>

<file path=ppt/theme/theme1.xml><?xml version="1.0" encoding="utf-8"?>
<a:theme xmlns:a="http://schemas.openxmlformats.org/drawingml/2006/main" name="format2">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format2">
      <a:majorFont>
        <a:latin typeface="ＨＧｺﾞｼｯｸE-PRO"/>
        <a:ea typeface="ＨＧｺﾞｼｯｸE-PRO"/>
        <a:cs typeface=""/>
      </a:majorFont>
      <a:minorFont>
        <a:latin typeface="ＨＧｺﾞｼｯｸE-PRO"/>
        <a:ea typeface="ＨＧｺﾞｼｯｸE-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CC"/>
        </a:solidFill>
        <a:ln w="9525" cap="flat" cmpd="sng" algn="ctr">
          <a:no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Times New Roman" charset="0"/>
            <a:ea typeface="ＭＳ Ｐゴシック" pitchFamily="50" charset="-128"/>
          </a:defRPr>
        </a:defPPr>
      </a:lstStyle>
    </a:spDef>
    <a:lnDef>
      <a:spPr bwMode="auto">
        <a:xfrm>
          <a:off x="0" y="0"/>
          <a:ext cx="1" cy="1"/>
        </a:xfrm>
        <a:custGeom>
          <a:avLst/>
          <a:gdLst/>
          <a:ahLst/>
          <a:cxnLst/>
          <a:rect l="0" t="0" r="0" b="0"/>
          <a:pathLst/>
        </a:custGeom>
        <a:solidFill>
          <a:srgbClr val="FFFFCC"/>
        </a:solidFill>
        <a:ln w="9525" cap="flat" cmpd="sng" algn="ctr">
          <a:no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Times New Roman" charset="0"/>
            <a:ea typeface="ＭＳ Ｐゴシック" pitchFamily="50" charset="-128"/>
          </a:defRPr>
        </a:defPPr>
      </a:lstStyle>
    </a:lnDef>
  </a:objectDefaults>
  <a:extraClrSchemeLst>
    <a:extraClrScheme>
      <a:clrScheme name="format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mat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ormat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mat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mat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mat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ormat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ormat2">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format2">
      <a:majorFont>
        <a:latin typeface="ＨＧｺﾞｼｯｸE-PRO"/>
        <a:ea typeface="ＨＧｺﾞｼｯｸE-PRO"/>
        <a:cs typeface=""/>
      </a:majorFont>
      <a:minorFont>
        <a:latin typeface="ＨＧｺﾞｼｯｸE-PRO"/>
        <a:ea typeface="ＨＧｺﾞｼｯｸE-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CC"/>
        </a:solidFill>
        <a:ln w="9525" cap="flat" cmpd="sng" algn="ctr">
          <a:no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Times New Roman" charset="0"/>
            <a:ea typeface="ＭＳ Ｐゴシック" pitchFamily="50" charset="-128"/>
          </a:defRPr>
        </a:defPPr>
      </a:lstStyle>
    </a:spDef>
    <a:lnDef>
      <a:spPr bwMode="auto">
        <a:xfrm>
          <a:off x="0" y="0"/>
          <a:ext cx="1" cy="1"/>
        </a:xfrm>
        <a:custGeom>
          <a:avLst/>
          <a:gdLst/>
          <a:ahLst/>
          <a:cxnLst/>
          <a:rect l="0" t="0" r="0" b="0"/>
          <a:pathLst/>
        </a:custGeom>
        <a:solidFill>
          <a:srgbClr val="FFFFCC"/>
        </a:solidFill>
        <a:ln w="9525" cap="flat" cmpd="sng" algn="ctr">
          <a:no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Times New Roman" charset="0"/>
            <a:ea typeface="ＭＳ Ｐゴシック" pitchFamily="50" charset="-128"/>
          </a:defRPr>
        </a:defPPr>
      </a:lstStyle>
    </a:lnDef>
  </a:objectDefaults>
  <a:extraClrSchemeLst>
    <a:extraClrScheme>
      <a:clrScheme name="format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mat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ormat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mat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mat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mat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ormat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themeOverride>
</file>

<file path=docProps/app.xml><?xml version="1.0" encoding="utf-8"?>
<Properties xmlns="http://schemas.openxmlformats.org/officeDocument/2006/extended-properties" xmlns:vt="http://schemas.openxmlformats.org/officeDocument/2006/docPropsVTypes">
  <TotalTime>20232</TotalTime>
  <Words>10689</Words>
  <Application>Microsoft Office PowerPoint</Application>
  <PresentationFormat>画面に合わせる (4:3)</PresentationFormat>
  <Paragraphs>720</Paragraphs>
  <Slides>32</Slides>
  <Notes>32</Notes>
  <HiddenSlides>0</HiddenSlides>
  <MMClips>0</MMClips>
  <ScaleCrop>false</ScaleCrop>
  <HeadingPairs>
    <vt:vector size="8" baseType="variant">
      <vt:variant>
        <vt:lpstr>使用されているフォント</vt:lpstr>
      </vt:variant>
      <vt:variant>
        <vt:i4>13</vt:i4>
      </vt:variant>
      <vt:variant>
        <vt:lpstr>テーマ</vt:lpstr>
      </vt:variant>
      <vt:variant>
        <vt:i4>2</vt:i4>
      </vt:variant>
      <vt:variant>
        <vt:lpstr>埋め込まれた OLE サーバー</vt:lpstr>
      </vt:variant>
      <vt:variant>
        <vt:i4>1</vt:i4>
      </vt:variant>
      <vt:variant>
        <vt:lpstr>スライド タイトル</vt:lpstr>
      </vt:variant>
      <vt:variant>
        <vt:i4>32</vt:i4>
      </vt:variant>
    </vt:vector>
  </HeadingPairs>
  <TitlesOfParts>
    <vt:vector size="48" baseType="lpstr">
      <vt:lpstr>HGSｺﾞｼｯｸE</vt:lpstr>
      <vt:lpstr>ＨＧｺﾞｼｯｸE-PRO</vt:lpstr>
      <vt:lpstr>Meiryo UI</vt:lpstr>
      <vt:lpstr>ＭＳ Ｐゴシック</vt:lpstr>
      <vt:lpstr>ＭＳ Ｐゴシック 本文</vt:lpstr>
      <vt:lpstr>ＭＳ 明朝</vt:lpstr>
      <vt:lpstr>メイリオ</vt:lpstr>
      <vt:lpstr>Calibri</vt:lpstr>
      <vt:lpstr>Comic Sans MS</vt:lpstr>
      <vt:lpstr>Garamond</vt:lpstr>
      <vt:lpstr>Times New Roman</vt:lpstr>
      <vt:lpstr>Trebuchet MS</vt:lpstr>
      <vt:lpstr>Wingdings</vt:lpstr>
      <vt:lpstr>format2</vt:lpstr>
      <vt:lpstr>1_format2</vt:lpstr>
      <vt:lpstr>Photo Editor Photo</vt:lpstr>
      <vt:lpstr>日本学生支援機構  貸与奨学金  採用時説明資料</vt:lpstr>
      <vt:lpstr>PowerPoint プレゼンテーション</vt:lpstr>
      <vt:lpstr>PowerPoint プレゼンテーション</vt:lpstr>
      <vt:lpstr> 奨学生としての心構え</vt:lpstr>
      <vt:lpstr>知ってほしいこと</vt:lpstr>
      <vt:lpstr> １．奨学金制度</vt:lpstr>
      <vt:lpstr> ２．奨学金の説明会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返還誓約書の作成方法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独立行政法人　日本学生支援機構</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2026年度貸与奨学金採用時説明資料</dc:title>
  <dc:creator>JASSO</dc:creator>
  <cp:lastModifiedBy>鈴木　心優</cp:lastModifiedBy>
  <cp:revision>10</cp:revision>
  <cp:lastPrinted>2026-04-20T07:40:22Z</cp:lastPrinted>
  <dcterms:created xsi:type="dcterms:W3CDTF">2014-03-28T06:30:01Z</dcterms:created>
  <dcterms:modified xsi:type="dcterms:W3CDTF">2026-05-21T05:39:32Z</dcterms:modified>
</cp:coreProperties>
</file>